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2" r:id="rId15"/>
    <p:sldId id="269" r:id="rId16"/>
    <p:sldId id="270" r:id="rId17"/>
  </p:sldIdLst>
  <p:sldSz cx="18288000" cy="10287000"/>
  <p:notesSz cx="6858000" cy="9144000"/>
  <p:embeddedFontLst>
    <p:embeddedFont>
      <p:font typeface="Calibri" panose="020F0502020204030204" pitchFamily="34" charset="0"/>
      <p:regular r:id="rId19"/>
      <p:bold r:id="rId20"/>
      <p:italic r:id="rId21"/>
      <p:boldItalic r:id="rId22"/>
    </p:embeddedFont>
    <p:embeddedFont>
      <p:font typeface="Nunito" pitchFamily="2" charset="0"/>
      <p:regular r:id="rId23"/>
      <p:bold r:id="rId24"/>
      <p:italic r:id="rId25"/>
      <p:boldItalic r:id="rId26"/>
    </p:embeddedFont>
    <p:embeddedFont>
      <p:font typeface="Nunito Bold" charset="0"/>
      <p:regular r:id="rId27"/>
    </p:embeddedFont>
    <p:embeddedFont>
      <p:font typeface="Nunito Bold Bold" panose="020B0604020202020204" charset="0"/>
      <p:regular r:id="rId28"/>
    </p:embeddedFont>
    <p:embeddedFont>
      <p:font typeface="Nunito Sans Heavy"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71937" autoAdjust="0"/>
  </p:normalViewPr>
  <p:slideViewPr>
    <p:cSldViewPr>
      <p:cViewPr varScale="1">
        <p:scale>
          <a:sx n="30" d="100"/>
          <a:sy n="30" d="100"/>
        </p:scale>
        <p:origin x="904" y="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31.10.2023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Henry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Dashboard development</a:t>
            </a:r>
          </a:p>
          <a:p>
            <a:r>
              <a:rPr lang="en-US" dirty="0"/>
              <a:t>Screenshots</a:t>
            </a:r>
          </a:p>
          <a:p>
            <a:r>
              <a:rPr lang="en-US" dirty="0"/>
              <a:t>Bootstrap</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sv-SE" dirty="0">
                <a:effectLst/>
              </a:rPr>
              <a:t>  En av de största uppgifterna under detta projekt har varit att samla in data och hitta rätt data från pålitliga källor. Vi alla har hjälpts åt och suttit många och långa timmar för att hitta rätt.</a:t>
            </a:r>
          </a:p>
          <a:p>
            <a:pPr rtl="0"/>
            <a:r>
              <a:rPr lang="sv-SE" dirty="0">
                <a:effectLst/>
              </a:rPr>
              <a:t> </a:t>
            </a:r>
          </a:p>
          <a:p>
            <a:pPr rtl="0"/>
            <a:r>
              <a:rPr lang="sv-SE" dirty="0">
                <a:effectLst/>
              </a:rPr>
              <a:t>  En annan uppgift var den matematiska formel som ligger bakom vår slutprodukt, jag och simon slog våra kloka huvuden ihop och efter ett tag så kunde Simon bygga vår fantastiska solpanels-klass som är</a:t>
            </a:r>
          </a:p>
          <a:p>
            <a:pPr rtl="0"/>
            <a:r>
              <a:rPr lang="sv-SE" dirty="0">
                <a:effectLst/>
              </a:rPr>
              <a:t>  en av stöttepelarna i projektet.</a:t>
            </a:r>
          </a:p>
          <a:p>
            <a:pPr rtl="0"/>
            <a:r>
              <a:rPr lang="sv-SE" dirty="0">
                <a:effectLst/>
              </a:rPr>
              <a:t> </a:t>
            </a:r>
          </a:p>
          <a:p>
            <a:pPr rtl="0"/>
            <a:r>
              <a:rPr lang="sv-SE" dirty="0">
                <a:effectLst/>
              </a:rPr>
              <a:t>  En annan uppgift var att träna vår AI-model, efter allt letande efter korrekt och bra data så kunde Khaqan äntligen försöka hitta rätt machine learning-model och träna den.</a:t>
            </a:r>
          </a:p>
          <a:p>
            <a:pPr rtl="0"/>
            <a:r>
              <a:rPr lang="sv-SE" dirty="0">
                <a:effectLst/>
              </a:rPr>
              <a:t> </a:t>
            </a:r>
          </a:p>
          <a:p>
            <a:pPr rtl="0"/>
            <a:r>
              <a:rPr lang="sv-SE" dirty="0">
                <a:effectLst/>
              </a:rPr>
              <a:t>  Och en sista stor uppgift var det visuella. Dashboarden som vi byggt har samtliga varit inblandade i, Simon och Khaqan har jobbat med vissa av graferna, jag och Daniela har jobbat med dom andra.</a:t>
            </a:r>
          </a:p>
          <a:p>
            <a:pPr rtl="0"/>
            <a:r>
              <a:rPr lang="sv-SE" dirty="0">
                <a:effectLst/>
              </a:rPr>
              <a:t>  Daniela är även the mastermind bakom vår powerpoint presentation.</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en-GB" dirty="0">
                <a:effectLst/>
              </a:rPr>
              <a:t>hello again.</a:t>
            </a:r>
          </a:p>
          <a:p>
            <a:pPr rtl="0"/>
            <a:r>
              <a:rPr lang="en-GB" dirty="0">
                <a:effectLst/>
              </a:rPr>
              <a:t> </a:t>
            </a:r>
          </a:p>
          <a:p>
            <a:pPr rtl="0"/>
            <a:r>
              <a:rPr lang="en-GB" dirty="0">
                <a:effectLst/>
              </a:rPr>
              <a:t>Another technique we used was an agile approach to our way of working.</a:t>
            </a:r>
          </a:p>
          <a:p>
            <a:pPr rtl="0"/>
            <a:r>
              <a:rPr lang="en-GB" dirty="0">
                <a:effectLst/>
              </a:rPr>
              <a:t>We had limited time, several steps and many times we were sitting in different locations.</a:t>
            </a:r>
          </a:p>
          <a:p>
            <a:pPr rtl="0"/>
            <a:r>
              <a:rPr lang="en-GB" dirty="0">
                <a:effectLst/>
              </a:rPr>
              <a:t>Our project and us, needed to be flexible and adaptative.</a:t>
            </a:r>
          </a:p>
          <a:p>
            <a:pPr rtl="0"/>
            <a:r>
              <a:rPr lang="en-GB" dirty="0">
                <a:effectLst/>
              </a:rPr>
              <a:t> </a:t>
            </a:r>
          </a:p>
          <a:p>
            <a:pPr rtl="0"/>
            <a:r>
              <a:rPr lang="en-GB" dirty="0">
                <a:effectLst/>
              </a:rPr>
              <a:t>For this we used first of all</a:t>
            </a:r>
          </a:p>
          <a:p>
            <a:pPr rtl="0"/>
            <a:r>
              <a:rPr lang="en-GB" dirty="0">
                <a:effectLst/>
              </a:rPr>
              <a:t>GIT: Life happens right? You get a call to pick up a sick kid from school, someone falls off the bed and you need to quickly swish focus. Git allowed us to pick up where some someone left off so we keep the flow of the project.</a:t>
            </a:r>
          </a:p>
          <a:p>
            <a:pPr rtl="0"/>
            <a:r>
              <a:rPr lang="en-GB" dirty="0">
                <a:effectLst/>
              </a:rPr>
              <a:t> </a:t>
            </a:r>
          </a:p>
          <a:p>
            <a:pPr rtl="0"/>
            <a:r>
              <a:rPr lang="en-GB" dirty="0">
                <a:effectLst/>
              </a:rPr>
              <a:t>Kanban. Our Kanban board allowed us to see the big picture. Everything that needed to be done but also how far we had moved in the progress. Here you can see an example of backlog and process.</a:t>
            </a:r>
          </a:p>
          <a:p>
            <a:pPr rtl="0"/>
            <a:r>
              <a:rPr lang="en-GB" dirty="0">
                <a:effectLst/>
              </a:rPr>
              <a:t> </a:t>
            </a:r>
          </a:p>
          <a:p>
            <a:pPr rtl="0"/>
            <a:r>
              <a:rPr lang="en-GB" dirty="0">
                <a:effectLst/>
              </a:rPr>
              <a:t>One of our agile ceremonies was our daily stand ups where we summed up what had been done the previous day, what we want to achieve and if we saw any challenges ahead. This also allowed us to help </a:t>
            </a:r>
            <a:r>
              <a:rPr lang="en-GB" dirty="0" err="1">
                <a:effectLst/>
              </a:rPr>
              <a:t>eachother</a:t>
            </a:r>
            <a:r>
              <a:rPr lang="en-GB" dirty="0">
                <a:effectLst/>
              </a:rPr>
              <a:t> and rearrange tasks.</a:t>
            </a:r>
          </a:p>
          <a:p>
            <a:pPr rtl="0"/>
            <a:r>
              <a:rPr lang="en-GB" dirty="0">
                <a:effectLst/>
              </a:rPr>
              <a:t> </a:t>
            </a:r>
          </a:p>
          <a:p>
            <a:pPr rtl="0"/>
            <a:r>
              <a:rPr lang="en-GB" dirty="0">
                <a:effectLst/>
              </a:rPr>
              <a:t>And lastly, we used Microsoft teams to stay connected when working distance and use different virtual rooms when </a:t>
            </a:r>
            <a:r>
              <a:rPr lang="en-GB" dirty="0" err="1">
                <a:effectLst/>
              </a:rPr>
              <a:t>paircoding</a:t>
            </a:r>
            <a:r>
              <a:rPr lang="en-GB" dirty="0">
                <a:effectLst/>
              </a:rPr>
              <a:t> or discussing layouts. This way we could be in touch but also divide the group in 2 teams.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Simon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Simon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79454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Khaqan</a:t>
            </a:r>
          </a:p>
          <a:p>
            <a:r>
              <a:rPr lang="en-US"/>
              <a:t>change image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sv-SE" dirty="0">
                <a:effectLst/>
              </a:rPr>
              <a:t>2,5 veckor sedan dags att börja tänka på  vad för typ av examensprojekt.</a:t>
            </a:r>
          </a:p>
          <a:p>
            <a:pPr rtl="0"/>
            <a:r>
              <a:rPr lang="sv-SE" dirty="0">
                <a:effectLst/>
              </a:rPr>
              <a:t>ett tema: SUSTAINABILLITY, hållbarhet och FNs hållbarhetsmål "agenda 2030"</a:t>
            </a:r>
          </a:p>
          <a:p>
            <a:pPr rtl="0"/>
            <a:r>
              <a:rPr lang="sv-SE" dirty="0">
                <a:effectLst/>
              </a:rPr>
              <a:t>Senare den veckan efter mycket brainstormande, kom vi i gruppen fram till att vi vill göra ett projekt som handlar om förnybar energi.</a:t>
            </a:r>
          </a:p>
          <a:p>
            <a:pPr rtl="0"/>
            <a:r>
              <a:rPr lang="sv-SE" dirty="0">
                <a:effectLst/>
              </a:rPr>
              <a:t>väldigt bred och politisk fråga, där politiker och makthavare kan göra stor skillnad. Vad kan privatpersoner göra då?</a:t>
            </a:r>
          </a:p>
          <a:p>
            <a:pPr rtl="0"/>
            <a:r>
              <a:rPr lang="sv-SE" dirty="0">
                <a:effectLst/>
              </a:rPr>
              <a:t>landade i solpaneler, potentiellt kan ju varje villaägare installera solceller.</a:t>
            </a:r>
          </a:p>
          <a:p>
            <a:pPr rtl="0"/>
            <a:r>
              <a:rPr lang="sv-SE" dirty="0">
                <a:effectLst/>
              </a:rPr>
              <a:t>Men varför har inte alla husägare solpaneler? ett stort startkapital för att investera i ett solcellssystem.</a:t>
            </a:r>
          </a:p>
          <a:p>
            <a:pPr rtl="0"/>
            <a:r>
              <a:rPr lang="sv-SE" dirty="0">
                <a:effectLst/>
              </a:rPr>
              <a:t>hjälpa till att att ta ett steg närmare ett bättre klimat och en renare miljö. Så vi har skapat</a:t>
            </a:r>
          </a:p>
          <a:p>
            <a:pPr rtl="0"/>
            <a:r>
              <a:rPr lang="sv-SE" dirty="0">
                <a:effectLst/>
              </a:rPr>
              <a:t>en applikation, enkel att använda, knappstryck som ger oss information om ditt hus och var i sverige du bor så berättar vi om hur många år du har tjänat tillbaka din investering.</a:t>
            </a:r>
          </a:p>
          <a:p>
            <a:pPr rtl="0"/>
            <a:r>
              <a:rPr lang="sv-SE" dirty="0">
                <a:effectLst/>
              </a:rPr>
              <a:t>och när du faktiskt kan tjäna pengar på den.</a:t>
            </a:r>
          </a:p>
          <a:p>
            <a:pPr rtl="0"/>
            <a:r>
              <a:rPr lang="sv-SE" dirty="0">
                <a:effectLst/>
              </a:rPr>
              <a:t>Om inte ett bättre klimat kan motivera folk att invistera så tror vi att om vi bevisar att det är en smart investering som också kan generera pengar</a:t>
            </a:r>
          </a:p>
          <a:p>
            <a:pPr rtl="0"/>
            <a:r>
              <a:rPr lang="sv-SE" dirty="0">
                <a:effectLst/>
              </a:rPr>
              <a:t>till hushållen så kan det hjälpa till att motivera folk.</a:t>
            </a:r>
          </a:p>
          <a:p>
            <a:pPr rtl="0"/>
            <a:r>
              <a:rPr lang="sv-SE" dirty="0">
                <a:effectLst/>
              </a:rPr>
              <a:t>Men, jag går händelserna i förväg.</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sv-SE" dirty="0">
                <a:effectLst/>
              </a:rPr>
              <a:t>Så under den här presentationen kommer vi att gå igenom:</a:t>
            </a:r>
          </a:p>
          <a:p>
            <a:pPr rtl="0"/>
            <a:r>
              <a:rPr lang="sv-SE" dirty="0">
                <a:effectLst/>
              </a:rPr>
              <a:t> </a:t>
            </a:r>
          </a:p>
          <a:p>
            <a:pPr rtl="0"/>
            <a:r>
              <a:rPr lang="sv-SE" dirty="0">
                <a:effectLst/>
              </a:rPr>
              <a:t>-The problem:</a:t>
            </a:r>
          </a:p>
          <a:p>
            <a:pPr rtl="0"/>
            <a:r>
              <a:rPr lang="sv-SE" dirty="0">
                <a:effectLst/>
              </a:rPr>
              <a:t>Det har jag ju redan gått in på lite grann men lite upprepning skadar ju inte.</a:t>
            </a:r>
          </a:p>
          <a:p>
            <a:pPr rtl="0"/>
            <a:r>
              <a:rPr lang="sv-SE" dirty="0">
                <a:effectLst/>
              </a:rPr>
              <a:t> </a:t>
            </a:r>
          </a:p>
          <a:p>
            <a:pPr rtl="0"/>
            <a:r>
              <a:rPr lang="sv-SE" dirty="0">
                <a:effectLst/>
              </a:rPr>
              <a:t>-The solution:</a:t>
            </a:r>
          </a:p>
          <a:p>
            <a:pPr rtl="0"/>
            <a:r>
              <a:rPr lang="sv-SE" dirty="0">
                <a:effectLst/>
              </a:rPr>
              <a:t>Det är så sklart slutprodukten som vi pratar om här. Den är nog mer PART OF the solution, men ni förstår vad jag menar</a:t>
            </a:r>
          </a:p>
          <a:p>
            <a:pPr rtl="0"/>
            <a:r>
              <a:rPr lang="sv-SE" dirty="0">
                <a:effectLst/>
              </a:rPr>
              <a:t> </a:t>
            </a:r>
          </a:p>
          <a:p>
            <a:pPr rtl="0"/>
            <a:r>
              <a:rPr lang="sv-SE" dirty="0">
                <a:effectLst/>
              </a:rPr>
              <a:t>-The demo:</a:t>
            </a:r>
          </a:p>
          <a:p>
            <a:pPr rtl="0"/>
            <a:r>
              <a:rPr lang="sv-SE" dirty="0">
                <a:effectLst/>
              </a:rPr>
              <a:t>Ni kommer få ta del av en live-demo av produkten</a:t>
            </a:r>
          </a:p>
          <a:p>
            <a:pPr rtl="0"/>
            <a:r>
              <a:rPr lang="sv-SE" dirty="0">
                <a:effectLst/>
              </a:rPr>
              <a:t> </a:t>
            </a:r>
          </a:p>
          <a:p>
            <a:pPr rtl="0"/>
            <a:r>
              <a:rPr lang="sv-SE" dirty="0">
                <a:effectLst/>
              </a:rPr>
              <a:t>-The Techniques:</a:t>
            </a:r>
          </a:p>
          <a:p>
            <a:pPr rtl="0"/>
            <a:r>
              <a:rPr lang="sv-SE" dirty="0">
                <a:effectLst/>
              </a:rPr>
              <a:t>Och vi kommer gå in närmare på detaljerna kring arbetet, det tekniskas bakom produkten och vilka olika typer av tekniker vi använt oss av för att skapa produkten.</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err="1"/>
              <a:t>Alla</a:t>
            </a:r>
            <a:endParaRPr lang="en-US" dirty="0"/>
          </a:p>
          <a:p>
            <a:r>
              <a:rPr lang="en-US" dirty="0"/>
              <a:t>Who we were before the course</a:t>
            </a:r>
          </a:p>
          <a:p>
            <a:r>
              <a:rPr lang="en-US" dirty="0"/>
              <a:t>Our role in this project or during the presentation</a:t>
            </a:r>
          </a:p>
          <a:p>
            <a:endParaRPr lang="en-US" dirty="0"/>
          </a:p>
          <a:p>
            <a:pPr rtl="0"/>
            <a:r>
              <a:rPr lang="sv-SE" dirty="0">
                <a:effectLst/>
              </a:rPr>
              <a:t>Daniela: Jag jobbade för 6 år som projekt ledare inom travel retail området for olika varumärket inom norden när jag hade ansvar för deras personal och försalning. Sen byte jag till en tuffare och mycket mer spännande jobb som mamma av två små tjejer.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Before we start, I have some questions:</a:t>
            </a:r>
            <a:endParaRPr lang="en-S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Do you believe in climate change?</a:t>
            </a:r>
            <a:endParaRPr lang="en-S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Great! We are all on the same page. </a:t>
            </a:r>
            <a:endParaRPr lang="en-S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Now, do you know how much of Sweden energy production is solar?</a:t>
            </a:r>
            <a:endParaRPr lang="en-S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Under 1%. But it’s the renewable energy that with the strongest support in general opinion. So there is a lot of potential. A private person might not be able to set up their own wind power plant, but they can set up solar panels in their roof. </a:t>
            </a:r>
          </a:p>
          <a:p>
            <a:pPr>
              <a:lnSpc>
                <a:spcPct val="107000"/>
              </a:lnSpc>
              <a:spcAft>
                <a:spcPts val="800"/>
              </a:spcAft>
            </a:pPr>
            <a:endParaRPr lang="en-S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So, what is stopping people from do it? Well… money. There is an investment to be made and sometimes is not clear when you will see a return on that investment. </a:t>
            </a:r>
            <a:endParaRPr lang="en-SE"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dirty="0"/>
          </a:p>
          <a:p>
            <a:r>
              <a:rPr lang="en-US" dirty="0"/>
              <a:t>Dani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Dani</a:t>
            </a:r>
          </a:p>
          <a:p>
            <a:r>
              <a:rPr lang="en-US" dirty="0"/>
              <a:t>During our courses one lesson we learned was that the results we will get will be as good as the data we have. And in the age of fake news, we decided to put extra effort in having reliable data. </a:t>
            </a:r>
          </a:p>
          <a:p>
            <a:endParaRPr lang="en-US" dirty="0"/>
          </a:p>
          <a:p>
            <a:r>
              <a:rPr lang="en-US" dirty="0"/>
              <a:t>We used only official sources, like the International Energy Agency, the European Commission and </a:t>
            </a:r>
            <a:r>
              <a:rPr lang="en-US" dirty="0" err="1"/>
              <a:t>Statistikmyndigheten</a:t>
            </a:r>
            <a:r>
              <a:rPr lang="en-US" dirty="0"/>
              <a:t>. </a:t>
            </a:r>
          </a:p>
          <a:p>
            <a:endParaRPr lang="en-US" dirty="0"/>
          </a:p>
          <a:p>
            <a:r>
              <a:rPr lang="en-US" dirty="0"/>
              <a:t>Then used that data to create a formula that would calculate, depending on your electricity zone, and the overall specifications of your house, when you would see a return the capital you invested. </a:t>
            </a:r>
          </a:p>
          <a:p>
            <a:endParaRPr lang="en-US" dirty="0"/>
          </a:p>
          <a:p>
            <a:r>
              <a:rPr lang="en-US" dirty="0"/>
              <a:t>Using AI and ML we've trained a model with that data so we can have a better projection of what electricity prices will be in the next 30 years.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Jag ska ta det </a:t>
            </a:r>
            <a:r>
              <a:rPr lang="en-US" dirty="0" err="1"/>
              <a:t>här</a:t>
            </a:r>
            <a:r>
              <a:rPr lang="en-US" dirty="0"/>
              <a:t> </a:t>
            </a:r>
            <a:r>
              <a:rPr lang="en-US" dirty="0" err="1"/>
              <a:t>på</a:t>
            </a:r>
            <a:r>
              <a:rPr lang="en-US" dirty="0"/>
              <a:t>  </a:t>
            </a:r>
            <a:r>
              <a:rPr lang="en-US" dirty="0" err="1"/>
              <a:t>engelska</a:t>
            </a:r>
            <a:r>
              <a:rPr lang="en-US" dirty="0"/>
              <a:t> </a:t>
            </a:r>
            <a:r>
              <a:rPr lang="en-US" dirty="0" err="1"/>
              <a:t>hoppa</a:t>
            </a:r>
            <a:r>
              <a:rPr lang="en-US" dirty="0"/>
              <a:t> det </a:t>
            </a:r>
            <a:r>
              <a:rPr lang="en-US" dirty="0" err="1"/>
              <a:t>är</a:t>
            </a:r>
            <a:r>
              <a:rPr lang="en-US" dirty="0"/>
              <a:t> </a:t>
            </a:r>
            <a:r>
              <a:rPr lang="en-US" dirty="0" err="1"/>
              <a:t>okej</a:t>
            </a:r>
            <a:r>
              <a:rPr lang="en-US" dirty="0"/>
              <a:t> </a:t>
            </a:r>
            <a:br>
              <a:rPr lang="en-US" dirty="0"/>
            </a:br>
            <a:r>
              <a:rPr lang="en-US" dirty="0"/>
              <a:t>I am going to demonstrate our app </a:t>
            </a:r>
            <a:br>
              <a:rPr lang="en-US" dirty="0"/>
            </a:br>
            <a:r>
              <a:rPr lang="en-US" dirty="0"/>
              <a:t>1,at first I want to explain about our price prediction graph, so here with the help of machine learning we are predicting the electricity prices for 30 years onwards</a:t>
            </a:r>
          </a:p>
          <a:p>
            <a:endParaRPr lang="en-US" dirty="0"/>
          </a:p>
          <a:p>
            <a:r>
              <a:rPr lang="en-US" dirty="0"/>
              <a:t>2,and on the left side we another </a:t>
            </a:r>
            <a:r>
              <a:rPr lang="en-US" dirty="0" err="1"/>
              <a:t>grapgh</a:t>
            </a:r>
            <a:r>
              <a:rPr lang="en-US" dirty="0"/>
              <a:t> which shows the energy source distribution in Sweden and as we can see solar </a:t>
            </a:r>
            <a:r>
              <a:rPr lang="en-US" dirty="0" err="1"/>
              <a:t>enery</a:t>
            </a:r>
            <a:r>
              <a:rPr lang="en-US" dirty="0"/>
              <a:t> is quite low in percentage </a:t>
            </a:r>
          </a:p>
          <a:p>
            <a:endParaRPr lang="en-US" dirty="0"/>
          </a:p>
          <a:p>
            <a:r>
              <a:rPr lang="en-US" dirty="0"/>
              <a:t>3,  on the top of the page we have our dropdown menu with four options we can start with the city where one can select city where they are from </a:t>
            </a:r>
          </a:p>
          <a:p>
            <a:endParaRPr lang="en-US" dirty="0"/>
          </a:p>
          <a:p>
            <a:r>
              <a:rPr lang="en-US" dirty="0"/>
              <a:t>4 , in </a:t>
            </a:r>
            <a:r>
              <a:rPr lang="en-US" dirty="0" err="1"/>
              <a:t>thé</a:t>
            </a:r>
            <a:r>
              <a:rPr lang="en-US" dirty="0"/>
              <a:t> second option one select the package for solar ´panels </a:t>
            </a:r>
          </a:p>
          <a:p>
            <a:endParaRPr lang="en-US" dirty="0"/>
          </a:p>
          <a:p>
            <a:r>
              <a:rPr lang="en-US" dirty="0"/>
              <a:t>5, in the third one you select roof top deviation angel </a:t>
            </a:r>
          </a:p>
          <a:p>
            <a:endParaRPr lang="en-US" dirty="0"/>
          </a:p>
          <a:p>
            <a:r>
              <a:rPr lang="en-US" dirty="0"/>
              <a:t>6, and in the last one you select which direction you roof top is facing</a:t>
            </a:r>
          </a:p>
          <a:p>
            <a:endParaRPr lang="en-US" dirty="0"/>
          </a:p>
          <a:p>
            <a:r>
              <a:rPr lang="en-US" dirty="0"/>
              <a:t>7, so you can see in the right graph it shows how many years it is </a:t>
            </a:r>
            <a:r>
              <a:rPr lang="en-US" dirty="0" err="1"/>
              <a:t>gonna</a:t>
            </a:r>
            <a:r>
              <a:rPr lang="en-US" dirty="0"/>
              <a:t> take to break even with your initial solar panel investment </a:t>
            </a:r>
          </a:p>
          <a:p>
            <a:endParaRPr lang="en-US" dirty="0"/>
          </a:p>
          <a:p>
            <a:r>
              <a:rPr lang="en-US" dirty="0"/>
              <a:t>8, and In the left you see in x axis are the no of years and on y axis its amount so by every year pass you are getting your money back in the form of electricity </a:t>
            </a:r>
            <a:r>
              <a:rPr lang="en-US" dirty="0" err="1"/>
              <a:t>biles</a:t>
            </a:r>
            <a:r>
              <a:rPr lang="en-US" dirty="0"/>
              <a:t> that you are not paying </a:t>
            </a:r>
          </a:p>
          <a:p>
            <a:r>
              <a:rPr lang="en-US" dirty="0"/>
              <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Khaqan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-Class</a:t>
            </a:r>
          </a:p>
          <a:p>
            <a:r>
              <a:rPr lang="en-US" dirty="0"/>
              <a:t>- Machine Learning</a:t>
            </a:r>
          </a:p>
          <a:p>
            <a:r>
              <a:rPr lang="en-US" dirty="0"/>
              <a:t>- Dash</a:t>
            </a:r>
          </a:p>
          <a:p>
            <a:endParaRPr lang="en-US" dirty="0"/>
          </a:p>
          <a:p>
            <a:r>
              <a:rPr lang="en-US" dirty="0"/>
              <a:t>Moving headlines become a triangle. </a:t>
            </a:r>
          </a:p>
          <a:p>
            <a:endParaRPr lang="en-US" dirty="0"/>
          </a:p>
          <a:p>
            <a:endParaRPr lang="en-US" dirty="0"/>
          </a:p>
          <a:p>
            <a:r>
              <a:rPr lang="en-US" dirty="0"/>
              <a:t>- Khaqan First</a:t>
            </a:r>
          </a:p>
          <a:p>
            <a:r>
              <a:rPr lang="en-US" dirty="0"/>
              <a:t>- Simon continues..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10/31/2023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11.png"/><Relationship Id="rId7" Type="http://schemas.openxmlformats.org/officeDocument/2006/relationships/image" Target="../media/image51.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12.svg"/></Relationships>
</file>

<file path=ppt/slides/_rels/slide12.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jpeg"/><Relationship Id="rId7" Type="http://schemas.openxmlformats.org/officeDocument/2006/relationships/image" Target="../media/image57.png"/><Relationship Id="rId12" Type="http://schemas.openxmlformats.org/officeDocument/2006/relationships/image" Target="../media/image62.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6.sv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svg"/><Relationship Id="rId4" Type="http://schemas.openxmlformats.org/officeDocument/2006/relationships/image" Target="../media/image54.png"/><Relationship Id="rId9" Type="http://schemas.openxmlformats.org/officeDocument/2006/relationships/image" Target="../media/image59.png"/></Relationships>
</file>

<file path=ppt/slides/_rels/slide1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svg"/></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65.jpeg"/><Relationship Id="rId4" Type="http://schemas.openxmlformats.org/officeDocument/2006/relationships/image" Target="../media/image64.svg"/></Relationships>
</file>

<file path=ppt/slides/_rels/slide1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8.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sv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9.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svg"/><Relationship Id="rId9"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7983753" y="0"/>
            <a:ext cx="12664555" cy="12664504"/>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16555" r="-16555"/>
              </a:stretch>
            </a:blipFill>
          </p:spPr>
          <p:txBody>
            <a:bodyPr/>
            <a:lstStyle/>
            <a:p>
              <a:endParaRPr lang="en-SE"/>
            </a:p>
          </p:txBody>
        </p:sp>
      </p:grpSp>
      <p:sp>
        <p:nvSpPr>
          <p:cNvPr id="4" name="TextBox 4"/>
          <p:cNvSpPr txBox="1"/>
          <p:nvPr/>
        </p:nvSpPr>
        <p:spPr>
          <a:xfrm>
            <a:off x="64767" y="4383139"/>
            <a:ext cx="7983753" cy="2303403"/>
          </a:xfrm>
          <a:prstGeom prst="rect">
            <a:avLst/>
          </a:prstGeom>
        </p:spPr>
        <p:txBody>
          <a:bodyPr lIns="0" tIns="0" rIns="0" bIns="0" rtlCol="0" anchor="t">
            <a:spAutoFit/>
          </a:bodyPr>
          <a:lstStyle/>
          <a:p>
            <a:pPr algn="ctr">
              <a:lnSpc>
                <a:spcPts val="6154"/>
              </a:lnSpc>
            </a:pPr>
            <a:r>
              <a:rPr lang="en-US" sz="4395">
                <a:solidFill>
                  <a:srgbClr val="FFFFFF"/>
                </a:solidFill>
                <a:latin typeface="Nunito Sans Heavy"/>
              </a:rPr>
              <a:t>SOLAR PANELS </a:t>
            </a:r>
          </a:p>
          <a:p>
            <a:pPr algn="ctr">
              <a:lnSpc>
                <a:spcPts val="6154"/>
              </a:lnSpc>
            </a:pPr>
            <a:r>
              <a:rPr lang="en-US" sz="4395">
                <a:solidFill>
                  <a:srgbClr val="FFFFFF"/>
                </a:solidFill>
                <a:latin typeface="Nunito Sans Heavy"/>
              </a:rPr>
              <a:t>RETURN ON INVESTED CAPITAL</a:t>
            </a:r>
          </a:p>
        </p:txBody>
      </p:sp>
      <p:sp>
        <p:nvSpPr>
          <p:cNvPr id="5" name="TextBox 5"/>
          <p:cNvSpPr txBox="1"/>
          <p:nvPr/>
        </p:nvSpPr>
        <p:spPr>
          <a:xfrm>
            <a:off x="161611" y="2144822"/>
            <a:ext cx="9048838" cy="994523"/>
          </a:xfrm>
          <a:prstGeom prst="rect">
            <a:avLst/>
          </a:prstGeom>
        </p:spPr>
        <p:txBody>
          <a:bodyPr lIns="0" tIns="0" rIns="0" bIns="0" rtlCol="0" anchor="t">
            <a:spAutoFit/>
          </a:bodyPr>
          <a:lstStyle/>
          <a:p>
            <a:pPr>
              <a:lnSpc>
                <a:spcPts val="8183"/>
              </a:lnSpc>
            </a:pPr>
            <a:r>
              <a:rPr lang="en-US" sz="5845" dirty="0">
                <a:solidFill>
                  <a:srgbClr val="FFDE32"/>
                </a:solidFill>
                <a:latin typeface="Nunito Sans Heavy"/>
              </a:rPr>
              <a:t>GRADUATION PROJECT</a:t>
            </a:r>
          </a:p>
        </p:txBody>
      </p:sp>
      <p:sp>
        <p:nvSpPr>
          <p:cNvPr id="6" name="TextBox 6"/>
          <p:cNvSpPr txBox="1"/>
          <p:nvPr/>
        </p:nvSpPr>
        <p:spPr>
          <a:xfrm>
            <a:off x="616193" y="3194622"/>
            <a:ext cx="7074591" cy="916784"/>
          </a:xfrm>
          <a:prstGeom prst="rect">
            <a:avLst/>
          </a:prstGeom>
        </p:spPr>
        <p:txBody>
          <a:bodyPr lIns="0" tIns="0" rIns="0" bIns="0" rtlCol="0" anchor="t">
            <a:spAutoFit/>
          </a:bodyPr>
          <a:lstStyle/>
          <a:p>
            <a:pPr>
              <a:lnSpc>
                <a:spcPts val="7557"/>
              </a:lnSpc>
            </a:pPr>
            <a:r>
              <a:rPr lang="en-US" sz="5398" spc="1085" dirty="0">
                <a:solidFill>
                  <a:srgbClr val="FFFFFF"/>
                </a:solidFill>
                <a:latin typeface="Nunito"/>
              </a:rPr>
              <a:t>PRESENTATION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rgbClr val="1129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5400000">
            <a:off x="9894047" y="-2303930"/>
            <a:ext cx="8393953" cy="8393953"/>
            <a:chOff x="0" y="0"/>
            <a:chExt cx="3331210" cy="3331210"/>
          </a:xfrm>
        </p:grpSpPr>
        <p:sp>
          <p:nvSpPr>
            <p:cNvPr id="3" name="Freeform 3"/>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solidFill>
              <a:srgbClr val="FFDE32">
                <a:alpha val="60784"/>
              </a:srgbClr>
            </a:solidFill>
            <a:ln w="12700">
              <a:solidFill>
                <a:srgbClr val="000000"/>
              </a:solidFill>
            </a:ln>
          </p:spPr>
          <p:txBody>
            <a:bodyPr/>
            <a:lstStyle/>
            <a:p>
              <a:endParaRPr lang="en-SE"/>
            </a:p>
          </p:txBody>
        </p:sp>
      </p:grpSp>
      <p:grpSp>
        <p:nvGrpSpPr>
          <p:cNvPr id="4" name="Group 4"/>
          <p:cNvGrpSpPr>
            <a:grpSpLocks noChangeAspect="1"/>
          </p:cNvGrpSpPr>
          <p:nvPr/>
        </p:nvGrpSpPr>
        <p:grpSpPr>
          <a:xfrm rot="-5400000">
            <a:off x="11922765" y="-4486143"/>
            <a:ext cx="8393953" cy="8393953"/>
            <a:chOff x="0" y="0"/>
            <a:chExt cx="3331210" cy="3331210"/>
          </a:xfrm>
        </p:grpSpPr>
        <p:sp>
          <p:nvSpPr>
            <p:cNvPr id="5" name="Freeform 5"/>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solidFill>
              <a:srgbClr val="000000">
                <a:alpha val="26667"/>
              </a:srgbClr>
            </a:solidFill>
            <a:ln w="12700">
              <a:solidFill>
                <a:srgbClr val="000000"/>
              </a:solidFill>
            </a:ln>
          </p:spPr>
          <p:txBody>
            <a:bodyPr/>
            <a:lstStyle/>
            <a:p>
              <a:endParaRPr lang="en-SE"/>
            </a:p>
          </p:txBody>
        </p:sp>
      </p:grpSp>
      <p:grpSp>
        <p:nvGrpSpPr>
          <p:cNvPr id="6" name="Group 6"/>
          <p:cNvGrpSpPr>
            <a:grpSpLocks noChangeAspect="1"/>
          </p:cNvGrpSpPr>
          <p:nvPr/>
        </p:nvGrpSpPr>
        <p:grpSpPr>
          <a:xfrm>
            <a:off x="10428235" y="2427235"/>
            <a:ext cx="7859765" cy="7859765"/>
            <a:chOff x="0" y="0"/>
            <a:chExt cx="3331210" cy="3331210"/>
          </a:xfrm>
        </p:grpSpPr>
        <p:sp>
          <p:nvSpPr>
            <p:cNvPr id="7" name="Freeform 7"/>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blipFill>
              <a:blip r:embed="rId3"/>
              <a:stretch>
                <a:fillRect t="-1052" b="-1052"/>
              </a:stretch>
            </a:blipFill>
          </p:spPr>
          <p:txBody>
            <a:bodyPr/>
            <a:lstStyle/>
            <a:p>
              <a:endParaRPr lang="en-SE"/>
            </a:p>
          </p:txBody>
        </p:sp>
      </p:grpSp>
      <p:sp>
        <p:nvSpPr>
          <p:cNvPr id="8" name="TextBox 8"/>
          <p:cNvSpPr txBox="1"/>
          <p:nvPr/>
        </p:nvSpPr>
        <p:spPr>
          <a:xfrm>
            <a:off x="1028700" y="914400"/>
            <a:ext cx="6133651" cy="978684"/>
          </a:xfrm>
          <a:prstGeom prst="rect">
            <a:avLst/>
          </a:prstGeom>
        </p:spPr>
        <p:txBody>
          <a:bodyPr lIns="0" tIns="0" rIns="0" bIns="0" rtlCol="0" anchor="t">
            <a:spAutoFit/>
          </a:bodyPr>
          <a:lstStyle/>
          <a:p>
            <a:pPr algn="just">
              <a:lnSpc>
                <a:spcPts val="8006"/>
              </a:lnSpc>
            </a:pPr>
            <a:r>
              <a:rPr lang="en-US" sz="5719" dirty="0">
                <a:solidFill>
                  <a:srgbClr val="FFFFFF"/>
                </a:solidFill>
                <a:latin typeface="Nunito"/>
              </a:rPr>
              <a:t>The Visualization</a:t>
            </a:r>
          </a:p>
        </p:txBody>
      </p:sp>
      <p:sp>
        <p:nvSpPr>
          <p:cNvPr id="9" name="TextBox 9"/>
          <p:cNvSpPr txBox="1"/>
          <p:nvPr/>
        </p:nvSpPr>
        <p:spPr>
          <a:xfrm>
            <a:off x="1028700" y="1778747"/>
            <a:ext cx="6133651" cy="978684"/>
          </a:xfrm>
          <a:prstGeom prst="rect">
            <a:avLst/>
          </a:prstGeom>
        </p:spPr>
        <p:txBody>
          <a:bodyPr lIns="0" tIns="0" rIns="0" bIns="0" rtlCol="0" anchor="t">
            <a:spAutoFit/>
          </a:bodyPr>
          <a:lstStyle/>
          <a:p>
            <a:pPr algn="just">
              <a:lnSpc>
                <a:spcPts val="8006"/>
              </a:lnSpc>
            </a:pPr>
            <a:r>
              <a:rPr lang="en-US" sz="5719" dirty="0">
                <a:solidFill>
                  <a:srgbClr val="FFDE32"/>
                </a:solidFill>
                <a:latin typeface="Nunito Bold Bold"/>
              </a:rPr>
              <a:t>Dash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par>
                          <p:cTn id="14" fill="hold">
                            <p:stCondLst>
                              <p:cond delay="500"/>
                            </p:stCondLst>
                            <p:childTnLst>
                              <p:par>
                                <p:cTn id="15" presetID="22" presetClass="entr" presetSubtype="1"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up)">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5400000">
            <a:off x="9523085" y="-2584422"/>
            <a:ext cx="10940556" cy="10940556"/>
            <a:chOff x="0" y="0"/>
            <a:chExt cx="3331210" cy="3331210"/>
          </a:xfrm>
        </p:grpSpPr>
        <p:sp>
          <p:nvSpPr>
            <p:cNvPr id="3" name="Freeform 3"/>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solidFill>
              <a:srgbClr val="FFDE32">
                <a:alpha val="60000"/>
              </a:srgbClr>
            </a:solidFill>
            <a:ln w="12700">
              <a:solidFill>
                <a:srgbClr val="000000"/>
              </a:solidFill>
            </a:ln>
          </p:spPr>
          <p:txBody>
            <a:bodyPr/>
            <a:lstStyle/>
            <a:p>
              <a:endParaRPr lang="en-SE"/>
            </a:p>
          </p:txBody>
        </p:sp>
      </p:grpSp>
      <p:grpSp>
        <p:nvGrpSpPr>
          <p:cNvPr id="4" name="Group 4"/>
          <p:cNvGrpSpPr>
            <a:grpSpLocks noChangeAspect="1"/>
          </p:cNvGrpSpPr>
          <p:nvPr/>
        </p:nvGrpSpPr>
        <p:grpSpPr>
          <a:xfrm rot="5400000">
            <a:off x="-921980" y="4566422"/>
            <a:ext cx="6889142" cy="6889142"/>
            <a:chOff x="0" y="0"/>
            <a:chExt cx="3331210" cy="3331210"/>
          </a:xfrm>
        </p:grpSpPr>
        <p:sp>
          <p:nvSpPr>
            <p:cNvPr id="5" name="Freeform 5"/>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solidFill>
              <a:srgbClr val="FFDE32">
                <a:alpha val="60000"/>
              </a:srgbClr>
            </a:solidFill>
            <a:ln w="12700">
              <a:solidFill>
                <a:srgbClr val="000000"/>
              </a:solidFill>
            </a:ln>
          </p:spPr>
          <p:txBody>
            <a:bodyPr/>
            <a:lstStyle/>
            <a:p>
              <a:endParaRPr lang="en-SE"/>
            </a:p>
          </p:txBody>
        </p:sp>
      </p:grpSp>
      <p:grpSp>
        <p:nvGrpSpPr>
          <p:cNvPr id="6" name="Group 6"/>
          <p:cNvGrpSpPr/>
          <p:nvPr/>
        </p:nvGrpSpPr>
        <p:grpSpPr>
          <a:xfrm>
            <a:off x="1714915" y="2390223"/>
            <a:ext cx="3603056" cy="6868077"/>
            <a:chOff x="0" y="0"/>
            <a:chExt cx="948953" cy="1808876"/>
          </a:xfrm>
        </p:grpSpPr>
        <p:sp>
          <p:nvSpPr>
            <p:cNvPr id="7" name="Freeform 7"/>
            <p:cNvSpPr/>
            <p:nvPr/>
          </p:nvSpPr>
          <p:spPr>
            <a:xfrm>
              <a:off x="0" y="0"/>
              <a:ext cx="948953" cy="1808876"/>
            </a:xfrm>
            <a:custGeom>
              <a:avLst/>
              <a:gdLst/>
              <a:ahLst/>
              <a:cxnLst/>
              <a:rect l="l" t="t" r="r" b="b"/>
              <a:pathLst>
                <a:path w="948953" h="1808876">
                  <a:moveTo>
                    <a:pt x="66610" y="0"/>
                  </a:moveTo>
                  <a:lnTo>
                    <a:pt x="882343" y="0"/>
                  </a:lnTo>
                  <a:cubicBezTo>
                    <a:pt x="919131" y="0"/>
                    <a:pt x="948953" y="29822"/>
                    <a:pt x="948953" y="66610"/>
                  </a:cubicBezTo>
                  <a:lnTo>
                    <a:pt x="948953" y="1742267"/>
                  </a:lnTo>
                  <a:cubicBezTo>
                    <a:pt x="948953" y="1779054"/>
                    <a:pt x="919131" y="1808876"/>
                    <a:pt x="882343" y="1808876"/>
                  </a:cubicBezTo>
                  <a:lnTo>
                    <a:pt x="66610" y="1808876"/>
                  </a:lnTo>
                  <a:cubicBezTo>
                    <a:pt x="29822" y="1808876"/>
                    <a:pt x="0" y="1779054"/>
                    <a:pt x="0" y="1742267"/>
                  </a:cubicBezTo>
                  <a:lnTo>
                    <a:pt x="0" y="66610"/>
                  </a:lnTo>
                  <a:cubicBezTo>
                    <a:pt x="0" y="29822"/>
                    <a:pt x="29822" y="0"/>
                    <a:pt x="66610" y="0"/>
                  </a:cubicBezTo>
                  <a:close/>
                </a:path>
              </a:pathLst>
            </a:custGeom>
            <a:solidFill>
              <a:srgbClr val="FFDE32"/>
            </a:solidFill>
          </p:spPr>
          <p:txBody>
            <a:bodyPr/>
            <a:lstStyle/>
            <a:p>
              <a:endParaRPr lang="en-SE"/>
            </a:p>
          </p:txBody>
        </p:sp>
        <p:sp>
          <p:nvSpPr>
            <p:cNvPr id="8" name="TextBox 8"/>
            <p:cNvSpPr txBox="1"/>
            <p:nvPr/>
          </p:nvSpPr>
          <p:spPr>
            <a:xfrm>
              <a:off x="0" y="-38100"/>
              <a:ext cx="948953" cy="1846976"/>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5472354" y="2390223"/>
            <a:ext cx="3603056" cy="6868077"/>
            <a:chOff x="0" y="0"/>
            <a:chExt cx="948953" cy="1808876"/>
          </a:xfrm>
        </p:grpSpPr>
        <p:sp>
          <p:nvSpPr>
            <p:cNvPr id="10" name="Freeform 10"/>
            <p:cNvSpPr/>
            <p:nvPr/>
          </p:nvSpPr>
          <p:spPr>
            <a:xfrm>
              <a:off x="0" y="0"/>
              <a:ext cx="948953" cy="1808876"/>
            </a:xfrm>
            <a:custGeom>
              <a:avLst/>
              <a:gdLst/>
              <a:ahLst/>
              <a:cxnLst/>
              <a:rect l="l" t="t" r="r" b="b"/>
              <a:pathLst>
                <a:path w="948953" h="1808876">
                  <a:moveTo>
                    <a:pt x="66610" y="0"/>
                  </a:moveTo>
                  <a:lnTo>
                    <a:pt x="882343" y="0"/>
                  </a:lnTo>
                  <a:cubicBezTo>
                    <a:pt x="919131" y="0"/>
                    <a:pt x="948953" y="29822"/>
                    <a:pt x="948953" y="66610"/>
                  </a:cubicBezTo>
                  <a:lnTo>
                    <a:pt x="948953" y="1742267"/>
                  </a:lnTo>
                  <a:cubicBezTo>
                    <a:pt x="948953" y="1779054"/>
                    <a:pt x="919131" y="1808876"/>
                    <a:pt x="882343" y="1808876"/>
                  </a:cubicBezTo>
                  <a:lnTo>
                    <a:pt x="66610" y="1808876"/>
                  </a:lnTo>
                  <a:cubicBezTo>
                    <a:pt x="29822" y="1808876"/>
                    <a:pt x="0" y="1779054"/>
                    <a:pt x="0" y="1742267"/>
                  </a:cubicBezTo>
                  <a:lnTo>
                    <a:pt x="0" y="66610"/>
                  </a:lnTo>
                  <a:cubicBezTo>
                    <a:pt x="0" y="29822"/>
                    <a:pt x="29822" y="0"/>
                    <a:pt x="66610" y="0"/>
                  </a:cubicBezTo>
                  <a:close/>
                </a:path>
              </a:pathLst>
            </a:custGeom>
            <a:solidFill>
              <a:srgbClr val="FFDE32"/>
            </a:solidFill>
          </p:spPr>
          <p:txBody>
            <a:bodyPr/>
            <a:lstStyle/>
            <a:p>
              <a:endParaRPr lang="en-SE"/>
            </a:p>
          </p:txBody>
        </p:sp>
        <p:sp>
          <p:nvSpPr>
            <p:cNvPr id="11" name="TextBox 11"/>
            <p:cNvSpPr txBox="1"/>
            <p:nvPr/>
          </p:nvSpPr>
          <p:spPr>
            <a:xfrm>
              <a:off x="0" y="-38100"/>
              <a:ext cx="948953" cy="1846976"/>
            </a:xfrm>
            <a:prstGeom prst="rect">
              <a:avLst/>
            </a:prstGeom>
          </p:spPr>
          <p:txBody>
            <a:bodyPr lIns="50800" tIns="50800" rIns="50800" bIns="50800" rtlCol="0" anchor="ctr"/>
            <a:lstStyle/>
            <a:p>
              <a:pPr algn="ctr">
                <a:lnSpc>
                  <a:spcPts val="3359"/>
                </a:lnSpc>
              </a:pPr>
              <a:endParaRPr/>
            </a:p>
          </p:txBody>
        </p:sp>
      </p:grpSp>
      <p:sp>
        <p:nvSpPr>
          <p:cNvPr id="12" name="Freeform 12"/>
          <p:cNvSpPr/>
          <p:nvPr/>
        </p:nvSpPr>
        <p:spPr>
          <a:xfrm>
            <a:off x="1890554" y="2641361"/>
            <a:ext cx="3286240" cy="3286240"/>
          </a:xfrm>
          <a:custGeom>
            <a:avLst/>
            <a:gdLst/>
            <a:ahLst/>
            <a:cxnLst/>
            <a:rect l="l" t="t" r="r" b="b"/>
            <a:pathLst>
              <a:path w="3286240" h="3286240">
                <a:moveTo>
                  <a:pt x="0" y="0"/>
                </a:moveTo>
                <a:lnTo>
                  <a:pt x="3286241" y="0"/>
                </a:lnTo>
                <a:lnTo>
                  <a:pt x="3286241" y="3286240"/>
                </a:lnTo>
                <a:lnTo>
                  <a:pt x="0" y="32862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13" name="Group 13"/>
          <p:cNvGrpSpPr>
            <a:grpSpLocks noChangeAspect="1"/>
          </p:cNvGrpSpPr>
          <p:nvPr/>
        </p:nvGrpSpPr>
        <p:grpSpPr>
          <a:xfrm>
            <a:off x="2135044" y="2885856"/>
            <a:ext cx="2797260" cy="2797249"/>
            <a:chOff x="0" y="0"/>
            <a:chExt cx="6350000" cy="6349975"/>
          </a:xfrm>
        </p:grpSpPr>
        <p:sp>
          <p:nvSpPr>
            <p:cNvPr id="14" name="Freeform 1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24999" r="-24999"/>
              </a:stretch>
            </a:blipFill>
          </p:spPr>
          <p:txBody>
            <a:bodyPr/>
            <a:lstStyle/>
            <a:p>
              <a:endParaRPr lang="en-SE"/>
            </a:p>
          </p:txBody>
        </p:sp>
      </p:grpSp>
      <p:grpSp>
        <p:nvGrpSpPr>
          <p:cNvPr id="15" name="Group 15"/>
          <p:cNvGrpSpPr/>
          <p:nvPr/>
        </p:nvGrpSpPr>
        <p:grpSpPr>
          <a:xfrm>
            <a:off x="9229794" y="2390223"/>
            <a:ext cx="3603056" cy="6868077"/>
            <a:chOff x="0" y="0"/>
            <a:chExt cx="948953" cy="1808876"/>
          </a:xfrm>
        </p:grpSpPr>
        <p:sp>
          <p:nvSpPr>
            <p:cNvPr id="16" name="Freeform 16"/>
            <p:cNvSpPr/>
            <p:nvPr/>
          </p:nvSpPr>
          <p:spPr>
            <a:xfrm>
              <a:off x="0" y="0"/>
              <a:ext cx="948953" cy="1808876"/>
            </a:xfrm>
            <a:custGeom>
              <a:avLst/>
              <a:gdLst/>
              <a:ahLst/>
              <a:cxnLst/>
              <a:rect l="l" t="t" r="r" b="b"/>
              <a:pathLst>
                <a:path w="948953" h="1808876">
                  <a:moveTo>
                    <a:pt x="66610" y="0"/>
                  </a:moveTo>
                  <a:lnTo>
                    <a:pt x="882343" y="0"/>
                  </a:lnTo>
                  <a:cubicBezTo>
                    <a:pt x="919131" y="0"/>
                    <a:pt x="948953" y="29822"/>
                    <a:pt x="948953" y="66610"/>
                  </a:cubicBezTo>
                  <a:lnTo>
                    <a:pt x="948953" y="1742267"/>
                  </a:lnTo>
                  <a:cubicBezTo>
                    <a:pt x="948953" y="1779054"/>
                    <a:pt x="919131" y="1808876"/>
                    <a:pt x="882343" y="1808876"/>
                  </a:cubicBezTo>
                  <a:lnTo>
                    <a:pt x="66610" y="1808876"/>
                  </a:lnTo>
                  <a:cubicBezTo>
                    <a:pt x="29822" y="1808876"/>
                    <a:pt x="0" y="1779054"/>
                    <a:pt x="0" y="1742267"/>
                  </a:cubicBezTo>
                  <a:lnTo>
                    <a:pt x="0" y="66610"/>
                  </a:lnTo>
                  <a:cubicBezTo>
                    <a:pt x="0" y="29822"/>
                    <a:pt x="29822" y="0"/>
                    <a:pt x="66610" y="0"/>
                  </a:cubicBezTo>
                  <a:close/>
                </a:path>
              </a:pathLst>
            </a:custGeom>
            <a:solidFill>
              <a:srgbClr val="FFDE32"/>
            </a:solidFill>
          </p:spPr>
          <p:txBody>
            <a:bodyPr/>
            <a:lstStyle/>
            <a:p>
              <a:endParaRPr lang="en-SE"/>
            </a:p>
          </p:txBody>
        </p:sp>
        <p:sp>
          <p:nvSpPr>
            <p:cNvPr id="17" name="TextBox 17"/>
            <p:cNvSpPr txBox="1"/>
            <p:nvPr/>
          </p:nvSpPr>
          <p:spPr>
            <a:xfrm>
              <a:off x="0" y="-38100"/>
              <a:ext cx="948953" cy="1846976"/>
            </a:xfrm>
            <a:prstGeom prst="rect">
              <a:avLst/>
            </a:prstGeom>
          </p:spPr>
          <p:txBody>
            <a:bodyPr lIns="50800" tIns="50800" rIns="50800" bIns="50800" rtlCol="0" anchor="ctr"/>
            <a:lstStyle/>
            <a:p>
              <a:pPr algn="ctr">
                <a:lnSpc>
                  <a:spcPts val="3359"/>
                </a:lnSpc>
              </a:pPr>
              <a:endParaRPr/>
            </a:p>
          </p:txBody>
        </p:sp>
      </p:grpSp>
      <p:sp>
        <p:nvSpPr>
          <p:cNvPr id="18" name="Freeform 18"/>
          <p:cNvSpPr/>
          <p:nvPr/>
        </p:nvSpPr>
        <p:spPr>
          <a:xfrm>
            <a:off x="9370970" y="2641361"/>
            <a:ext cx="3286240" cy="3286240"/>
          </a:xfrm>
          <a:custGeom>
            <a:avLst/>
            <a:gdLst/>
            <a:ahLst/>
            <a:cxnLst/>
            <a:rect l="l" t="t" r="r" b="b"/>
            <a:pathLst>
              <a:path w="3286240" h="3286240">
                <a:moveTo>
                  <a:pt x="0" y="0"/>
                </a:moveTo>
                <a:lnTo>
                  <a:pt x="3286240" y="0"/>
                </a:lnTo>
                <a:lnTo>
                  <a:pt x="3286240" y="3286240"/>
                </a:lnTo>
                <a:lnTo>
                  <a:pt x="0" y="32862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19" name="Group 19"/>
          <p:cNvGrpSpPr>
            <a:grpSpLocks noChangeAspect="1"/>
          </p:cNvGrpSpPr>
          <p:nvPr/>
        </p:nvGrpSpPr>
        <p:grpSpPr>
          <a:xfrm>
            <a:off x="9615460" y="2885856"/>
            <a:ext cx="2797260" cy="2797249"/>
            <a:chOff x="0" y="0"/>
            <a:chExt cx="6350000" cy="6349975"/>
          </a:xfrm>
        </p:grpSpPr>
        <p:sp>
          <p:nvSpPr>
            <p:cNvPr id="20" name="Freeform 2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72667" t="-4355" b="-10792"/>
              </a:stretch>
            </a:blipFill>
          </p:spPr>
          <p:txBody>
            <a:bodyPr/>
            <a:lstStyle/>
            <a:p>
              <a:endParaRPr lang="en-SE"/>
            </a:p>
          </p:txBody>
        </p:sp>
      </p:grpSp>
      <p:sp>
        <p:nvSpPr>
          <p:cNvPr id="21" name="Freeform 21"/>
          <p:cNvSpPr/>
          <p:nvPr/>
        </p:nvSpPr>
        <p:spPr>
          <a:xfrm>
            <a:off x="5630762" y="2641361"/>
            <a:ext cx="3286240" cy="3286240"/>
          </a:xfrm>
          <a:custGeom>
            <a:avLst/>
            <a:gdLst/>
            <a:ahLst/>
            <a:cxnLst/>
            <a:rect l="l" t="t" r="r" b="b"/>
            <a:pathLst>
              <a:path w="3286240" h="3286240">
                <a:moveTo>
                  <a:pt x="0" y="0"/>
                </a:moveTo>
                <a:lnTo>
                  <a:pt x="3286240" y="0"/>
                </a:lnTo>
                <a:lnTo>
                  <a:pt x="3286240" y="3286240"/>
                </a:lnTo>
                <a:lnTo>
                  <a:pt x="0" y="32862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22" name="Group 22"/>
          <p:cNvGrpSpPr>
            <a:grpSpLocks noChangeAspect="1"/>
          </p:cNvGrpSpPr>
          <p:nvPr/>
        </p:nvGrpSpPr>
        <p:grpSpPr>
          <a:xfrm>
            <a:off x="5875252" y="2885856"/>
            <a:ext cx="2797260" cy="2797249"/>
            <a:chOff x="0" y="0"/>
            <a:chExt cx="6350000" cy="6349975"/>
          </a:xfrm>
        </p:grpSpPr>
        <p:sp>
          <p:nvSpPr>
            <p:cNvPr id="23" name="Freeform 2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24999" r="-24999"/>
              </a:stretch>
            </a:blipFill>
          </p:spPr>
          <p:txBody>
            <a:bodyPr/>
            <a:lstStyle/>
            <a:p>
              <a:endParaRPr lang="en-SE"/>
            </a:p>
          </p:txBody>
        </p:sp>
      </p:grpSp>
      <p:grpSp>
        <p:nvGrpSpPr>
          <p:cNvPr id="24" name="Group 24"/>
          <p:cNvGrpSpPr/>
          <p:nvPr/>
        </p:nvGrpSpPr>
        <p:grpSpPr>
          <a:xfrm>
            <a:off x="12987234" y="2390223"/>
            <a:ext cx="3603056" cy="6868077"/>
            <a:chOff x="0" y="0"/>
            <a:chExt cx="948953" cy="1808876"/>
          </a:xfrm>
        </p:grpSpPr>
        <p:sp>
          <p:nvSpPr>
            <p:cNvPr id="25" name="Freeform 25"/>
            <p:cNvSpPr/>
            <p:nvPr/>
          </p:nvSpPr>
          <p:spPr>
            <a:xfrm>
              <a:off x="0" y="0"/>
              <a:ext cx="948953" cy="1808876"/>
            </a:xfrm>
            <a:custGeom>
              <a:avLst/>
              <a:gdLst/>
              <a:ahLst/>
              <a:cxnLst/>
              <a:rect l="l" t="t" r="r" b="b"/>
              <a:pathLst>
                <a:path w="948953" h="1808876">
                  <a:moveTo>
                    <a:pt x="66610" y="0"/>
                  </a:moveTo>
                  <a:lnTo>
                    <a:pt x="882343" y="0"/>
                  </a:lnTo>
                  <a:cubicBezTo>
                    <a:pt x="919131" y="0"/>
                    <a:pt x="948953" y="29822"/>
                    <a:pt x="948953" y="66610"/>
                  </a:cubicBezTo>
                  <a:lnTo>
                    <a:pt x="948953" y="1742267"/>
                  </a:lnTo>
                  <a:cubicBezTo>
                    <a:pt x="948953" y="1779054"/>
                    <a:pt x="919131" y="1808876"/>
                    <a:pt x="882343" y="1808876"/>
                  </a:cubicBezTo>
                  <a:lnTo>
                    <a:pt x="66610" y="1808876"/>
                  </a:lnTo>
                  <a:cubicBezTo>
                    <a:pt x="29822" y="1808876"/>
                    <a:pt x="0" y="1779054"/>
                    <a:pt x="0" y="1742267"/>
                  </a:cubicBezTo>
                  <a:lnTo>
                    <a:pt x="0" y="66610"/>
                  </a:lnTo>
                  <a:cubicBezTo>
                    <a:pt x="0" y="29822"/>
                    <a:pt x="29822" y="0"/>
                    <a:pt x="66610" y="0"/>
                  </a:cubicBezTo>
                  <a:close/>
                </a:path>
              </a:pathLst>
            </a:custGeom>
            <a:solidFill>
              <a:srgbClr val="FFDE32"/>
            </a:solidFill>
          </p:spPr>
          <p:txBody>
            <a:bodyPr/>
            <a:lstStyle/>
            <a:p>
              <a:endParaRPr lang="en-SE"/>
            </a:p>
          </p:txBody>
        </p:sp>
        <p:sp>
          <p:nvSpPr>
            <p:cNvPr id="26" name="TextBox 26"/>
            <p:cNvSpPr txBox="1"/>
            <p:nvPr/>
          </p:nvSpPr>
          <p:spPr>
            <a:xfrm>
              <a:off x="0" y="-38100"/>
              <a:ext cx="948953" cy="1846976"/>
            </a:xfrm>
            <a:prstGeom prst="rect">
              <a:avLst/>
            </a:prstGeom>
          </p:spPr>
          <p:txBody>
            <a:bodyPr lIns="50800" tIns="50800" rIns="50800" bIns="50800" rtlCol="0" anchor="ctr"/>
            <a:lstStyle/>
            <a:p>
              <a:pPr algn="ctr">
                <a:lnSpc>
                  <a:spcPts val="3359"/>
                </a:lnSpc>
              </a:pPr>
              <a:endParaRPr/>
            </a:p>
          </p:txBody>
        </p:sp>
      </p:grpSp>
      <p:sp>
        <p:nvSpPr>
          <p:cNvPr id="27" name="Freeform 27"/>
          <p:cNvSpPr/>
          <p:nvPr/>
        </p:nvSpPr>
        <p:spPr>
          <a:xfrm>
            <a:off x="13111178" y="2641361"/>
            <a:ext cx="3286240" cy="3286240"/>
          </a:xfrm>
          <a:custGeom>
            <a:avLst/>
            <a:gdLst/>
            <a:ahLst/>
            <a:cxnLst/>
            <a:rect l="l" t="t" r="r" b="b"/>
            <a:pathLst>
              <a:path w="3286240" h="3286240">
                <a:moveTo>
                  <a:pt x="0" y="0"/>
                </a:moveTo>
                <a:lnTo>
                  <a:pt x="3286240" y="0"/>
                </a:lnTo>
                <a:lnTo>
                  <a:pt x="3286240" y="3286240"/>
                </a:lnTo>
                <a:lnTo>
                  <a:pt x="0" y="32862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28" name="Group 28"/>
          <p:cNvGrpSpPr>
            <a:grpSpLocks noChangeAspect="1"/>
          </p:cNvGrpSpPr>
          <p:nvPr/>
        </p:nvGrpSpPr>
        <p:grpSpPr>
          <a:xfrm>
            <a:off x="13355695" y="2885856"/>
            <a:ext cx="2797260" cy="2797249"/>
            <a:chOff x="0" y="0"/>
            <a:chExt cx="6350000" cy="6349975"/>
          </a:xfrm>
        </p:grpSpPr>
        <p:sp>
          <p:nvSpPr>
            <p:cNvPr id="29" name="Freeform 2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18030" r="-31969"/>
              </a:stretch>
            </a:blipFill>
          </p:spPr>
          <p:txBody>
            <a:bodyPr/>
            <a:lstStyle/>
            <a:p>
              <a:endParaRPr lang="en-SE"/>
            </a:p>
          </p:txBody>
        </p:sp>
      </p:grpSp>
      <p:sp>
        <p:nvSpPr>
          <p:cNvPr id="30" name="TextBox 30"/>
          <p:cNvSpPr txBox="1"/>
          <p:nvPr/>
        </p:nvSpPr>
        <p:spPr>
          <a:xfrm>
            <a:off x="6077174" y="914400"/>
            <a:ext cx="6133651" cy="978684"/>
          </a:xfrm>
          <a:prstGeom prst="rect">
            <a:avLst/>
          </a:prstGeom>
        </p:spPr>
        <p:txBody>
          <a:bodyPr lIns="0" tIns="0" rIns="0" bIns="0" rtlCol="0" anchor="t">
            <a:spAutoFit/>
          </a:bodyPr>
          <a:lstStyle/>
          <a:p>
            <a:pPr algn="ctr">
              <a:lnSpc>
                <a:spcPts val="8006"/>
              </a:lnSpc>
            </a:pPr>
            <a:r>
              <a:rPr lang="en-US" sz="5719" dirty="0">
                <a:solidFill>
                  <a:srgbClr val="FFFFFF"/>
                </a:solidFill>
                <a:latin typeface="Nunito Bold"/>
              </a:rPr>
              <a:t>Task Allocation</a:t>
            </a:r>
          </a:p>
        </p:txBody>
      </p:sp>
      <p:sp>
        <p:nvSpPr>
          <p:cNvPr id="31" name="TextBox 31"/>
          <p:cNvSpPr txBox="1"/>
          <p:nvPr/>
        </p:nvSpPr>
        <p:spPr>
          <a:xfrm>
            <a:off x="2042985" y="6143588"/>
            <a:ext cx="2981379" cy="482055"/>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GATHER DATA</a:t>
            </a:r>
          </a:p>
        </p:txBody>
      </p:sp>
      <p:sp>
        <p:nvSpPr>
          <p:cNvPr id="32" name="TextBox 32"/>
          <p:cNvSpPr txBox="1"/>
          <p:nvPr/>
        </p:nvSpPr>
        <p:spPr>
          <a:xfrm>
            <a:off x="5783193" y="6143588"/>
            <a:ext cx="2981379" cy="482055"/>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CALCULATION</a:t>
            </a:r>
          </a:p>
        </p:txBody>
      </p:sp>
      <p:sp>
        <p:nvSpPr>
          <p:cNvPr id="33" name="TextBox 33"/>
          <p:cNvSpPr txBox="1"/>
          <p:nvPr/>
        </p:nvSpPr>
        <p:spPr>
          <a:xfrm>
            <a:off x="2112849" y="6640689"/>
            <a:ext cx="2841651" cy="355424"/>
          </a:xfrm>
          <a:prstGeom prst="rect">
            <a:avLst/>
          </a:prstGeom>
        </p:spPr>
        <p:txBody>
          <a:bodyPr lIns="0" tIns="0" rIns="0" bIns="0" rtlCol="0" anchor="t">
            <a:spAutoFit/>
          </a:bodyPr>
          <a:lstStyle/>
          <a:p>
            <a:pPr algn="ctr">
              <a:lnSpc>
                <a:spcPts val="2984"/>
              </a:lnSpc>
            </a:pPr>
            <a:r>
              <a:rPr lang="en-US" sz="2131">
                <a:solidFill>
                  <a:srgbClr val="000000"/>
                </a:solidFill>
                <a:latin typeface="Nunito"/>
              </a:rPr>
              <a:t>..</a:t>
            </a:r>
          </a:p>
        </p:txBody>
      </p:sp>
      <p:sp>
        <p:nvSpPr>
          <p:cNvPr id="35" name="TextBox 35"/>
          <p:cNvSpPr txBox="1"/>
          <p:nvPr/>
        </p:nvSpPr>
        <p:spPr>
          <a:xfrm>
            <a:off x="9523401" y="6143588"/>
            <a:ext cx="2981379" cy="482055"/>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AI MODEL</a:t>
            </a:r>
          </a:p>
        </p:txBody>
      </p:sp>
      <p:sp>
        <p:nvSpPr>
          <p:cNvPr id="37" name="TextBox 37"/>
          <p:cNvSpPr txBox="1"/>
          <p:nvPr/>
        </p:nvSpPr>
        <p:spPr>
          <a:xfrm>
            <a:off x="13263609" y="6143588"/>
            <a:ext cx="2981379" cy="482055"/>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VISUALISATION</a:t>
            </a:r>
          </a:p>
        </p:txBody>
      </p:sp>
      <p:sp>
        <p:nvSpPr>
          <p:cNvPr id="40" name="TextBox 39">
            <a:extLst>
              <a:ext uri="{FF2B5EF4-FFF2-40B4-BE49-F238E27FC236}">
                <a16:creationId xmlns:a16="http://schemas.microsoft.com/office/drawing/2014/main" id="{D6DB556B-EBCA-A6F7-B631-E7D0B5F50C85}"/>
              </a:ext>
            </a:extLst>
          </p:cNvPr>
          <p:cNvSpPr txBox="1"/>
          <p:nvPr/>
        </p:nvSpPr>
        <p:spPr>
          <a:xfrm>
            <a:off x="2364106" y="6819900"/>
            <a:ext cx="2360294" cy="1200329"/>
          </a:xfrm>
          <a:prstGeom prst="rect">
            <a:avLst/>
          </a:prstGeom>
          <a:noFill/>
        </p:spPr>
        <p:txBody>
          <a:bodyPr wrap="square" rtlCol="0">
            <a:spAutoFit/>
          </a:bodyPr>
          <a:lstStyle/>
          <a:p>
            <a:pPr algn="ctr"/>
            <a:r>
              <a:rPr lang="en-US" dirty="0">
                <a:latin typeface="Nunito" pitchFamily="2" charset="0"/>
              </a:rPr>
              <a:t>THE GATHERING OF DATA AND CHECKING OF THE SOURCE</a:t>
            </a:r>
            <a:endParaRPr lang="en-SE" dirty="0">
              <a:latin typeface="Nunito" pitchFamily="2" charset="0"/>
            </a:endParaRPr>
          </a:p>
        </p:txBody>
      </p:sp>
      <p:sp>
        <p:nvSpPr>
          <p:cNvPr id="42" name="TextBox 41">
            <a:extLst>
              <a:ext uri="{FF2B5EF4-FFF2-40B4-BE49-F238E27FC236}">
                <a16:creationId xmlns:a16="http://schemas.microsoft.com/office/drawing/2014/main" id="{C697405A-B5A5-D5C2-7238-BCD643ECA913}"/>
              </a:ext>
            </a:extLst>
          </p:cNvPr>
          <p:cNvSpPr txBox="1"/>
          <p:nvPr/>
        </p:nvSpPr>
        <p:spPr>
          <a:xfrm>
            <a:off x="6045433" y="6861980"/>
            <a:ext cx="2360294" cy="1200329"/>
          </a:xfrm>
          <a:prstGeom prst="rect">
            <a:avLst/>
          </a:prstGeom>
          <a:noFill/>
        </p:spPr>
        <p:txBody>
          <a:bodyPr wrap="square" rtlCol="0">
            <a:spAutoFit/>
          </a:bodyPr>
          <a:lstStyle/>
          <a:p>
            <a:pPr algn="ctr" rtl="0"/>
            <a:r>
              <a:rPr lang="en-US" dirty="0">
                <a:effectLst/>
                <a:latin typeface="Nunito" pitchFamily="2" charset="0"/>
              </a:rPr>
              <a:t>MATHEMATICAL FORMULA BEHIND THE PYTHON OBJECT</a:t>
            </a:r>
          </a:p>
        </p:txBody>
      </p:sp>
      <p:sp>
        <p:nvSpPr>
          <p:cNvPr id="43" name="TextBox 42">
            <a:extLst>
              <a:ext uri="{FF2B5EF4-FFF2-40B4-BE49-F238E27FC236}">
                <a16:creationId xmlns:a16="http://schemas.microsoft.com/office/drawing/2014/main" id="{89B7DA6B-1EE6-A805-EBCD-D9F41D83D7D1}"/>
              </a:ext>
            </a:extLst>
          </p:cNvPr>
          <p:cNvSpPr txBox="1"/>
          <p:nvPr/>
        </p:nvSpPr>
        <p:spPr>
          <a:xfrm>
            <a:off x="9831938" y="6908552"/>
            <a:ext cx="2360294" cy="923330"/>
          </a:xfrm>
          <a:prstGeom prst="rect">
            <a:avLst/>
          </a:prstGeom>
          <a:noFill/>
        </p:spPr>
        <p:txBody>
          <a:bodyPr wrap="square" rtlCol="0">
            <a:spAutoFit/>
          </a:bodyPr>
          <a:lstStyle/>
          <a:p>
            <a:pPr algn="ctr" rtl="0"/>
            <a:r>
              <a:rPr lang="en-US" dirty="0">
                <a:effectLst/>
                <a:latin typeface="Nunito" pitchFamily="2" charset="0"/>
              </a:rPr>
              <a:t>THE TRAINING OF THE AI MODEL WITH GOOD DATA</a:t>
            </a:r>
          </a:p>
        </p:txBody>
      </p:sp>
      <p:sp>
        <p:nvSpPr>
          <p:cNvPr id="44" name="TextBox 43">
            <a:extLst>
              <a:ext uri="{FF2B5EF4-FFF2-40B4-BE49-F238E27FC236}">
                <a16:creationId xmlns:a16="http://schemas.microsoft.com/office/drawing/2014/main" id="{3E86B3AC-32E2-A1E0-E07C-F15926BF3031}"/>
              </a:ext>
            </a:extLst>
          </p:cNvPr>
          <p:cNvSpPr txBox="1"/>
          <p:nvPr/>
        </p:nvSpPr>
        <p:spPr>
          <a:xfrm>
            <a:off x="13476577" y="6908552"/>
            <a:ext cx="2601623" cy="1200329"/>
          </a:xfrm>
          <a:prstGeom prst="rect">
            <a:avLst/>
          </a:prstGeom>
          <a:noFill/>
        </p:spPr>
        <p:txBody>
          <a:bodyPr wrap="square" rtlCol="0">
            <a:spAutoFit/>
          </a:bodyPr>
          <a:lstStyle/>
          <a:p>
            <a:pPr algn="ctr"/>
            <a:r>
              <a:rPr lang="en-US" dirty="0">
                <a:latin typeface="Nunito" pitchFamily="2" charset="0"/>
              </a:rPr>
              <a:t>THE VISUALIZATION OF THE PROJECT. BOTH DASHBOARD AND PRESENTATION</a:t>
            </a:r>
            <a:endParaRPr lang="en-SE" dirty="0">
              <a:latin typeface="Nunito"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up)">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par>
                                <p:cTn id="36" presetID="10"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par>
                                <p:cTn id="53" presetID="10" presetClass="entr" presetSubtype="0"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fade">
                                      <p:cBhvr>
                                        <p:cTn id="58" dur="500"/>
                                        <p:tgtEl>
                                          <p:spTgt spid="3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500"/>
                                        <p:tgtEl>
                                          <p:spTgt spid="4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fade">
                                      <p:cBhvr>
                                        <p:cTn id="69" dur="500"/>
                                        <p:tgtEl>
                                          <p:spTgt spid="27"/>
                                        </p:tgtEl>
                                      </p:cBhvr>
                                    </p:animEffect>
                                  </p:childTnLst>
                                </p:cTn>
                              </p:par>
                              <p:par>
                                <p:cTn id="70" presetID="10" presetClass="entr" presetSubtype="0" fill="hold" nodeType="with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fade">
                                      <p:cBhvr>
                                        <p:cTn id="72" dur="500"/>
                                        <p:tgtEl>
                                          <p:spTgt spid="2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fade">
                                      <p:cBhvr>
                                        <p:cTn id="75" dur="500"/>
                                        <p:tgtEl>
                                          <p:spTgt spid="3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4"/>
                                        </p:tgtEl>
                                        <p:attrNameLst>
                                          <p:attrName>style.visibility</p:attrName>
                                        </p:attrNameLst>
                                      </p:cBhvr>
                                      <p:to>
                                        <p:strVal val="visible"/>
                                      </p:to>
                                    </p:set>
                                    <p:animEffect transition="in" filter="fade">
                                      <p:cBhvr>
                                        <p:cTn id="7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1" grpId="0" animBg="1"/>
      <p:bldP spid="27" grpId="0" animBg="1"/>
      <p:bldP spid="30" grpId="0"/>
      <p:bldP spid="31" grpId="0"/>
      <p:bldP spid="32" grpId="0"/>
      <p:bldP spid="33" grpId="0"/>
      <p:bldP spid="35" grpId="0"/>
      <p:bldP spid="37" grpId="0"/>
      <p:bldP spid="40" grpId="0"/>
      <p:bldP spid="42" grpId="0"/>
      <p:bldP spid="43" grpId="0"/>
      <p:bldP spid="4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4" name="Group 4"/>
          <p:cNvGrpSpPr>
            <a:grpSpLocks noChangeAspect="1"/>
          </p:cNvGrpSpPr>
          <p:nvPr/>
        </p:nvGrpSpPr>
        <p:grpSpPr>
          <a:xfrm rot="-5400000">
            <a:off x="10553187" y="-1322790"/>
            <a:ext cx="7859765" cy="7859765"/>
            <a:chOff x="0" y="0"/>
            <a:chExt cx="3331210" cy="3331210"/>
          </a:xfrm>
        </p:grpSpPr>
        <p:sp>
          <p:nvSpPr>
            <p:cNvPr id="5" name="Freeform 5"/>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blipFill>
              <a:blip r:embed="rId3"/>
              <a:stretch>
                <a:fillRect l="-38888" r="-38888"/>
              </a:stretch>
            </a:blipFill>
          </p:spPr>
          <p:txBody>
            <a:bodyPr/>
            <a:lstStyle/>
            <a:p>
              <a:endParaRPr lang="en-SE"/>
            </a:p>
          </p:txBody>
        </p:sp>
      </p:grpSp>
      <p:sp>
        <p:nvSpPr>
          <p:cNvPr id="6" name="Freeform 6"/>
          <p:cNvSpPr/>
          <p:nvPr/>
        </p:nvSpPr>
        <p:spPr>
          <a:xfrm>
            <a:off x="6729831" y="3430487"/>
            <a:ext cx="9094933" cy="4944382"/>
          </a:xfrm>
          <a:custGeom>
            <a:avLst/>
            <a:gdLst/>
            <a:ahLst/>
            <a:cxnLst/>
            <a:rect l="l" t="t" r="r" b="b"/>
            <a:pathLst>
              <a:path w="6824173" h="2996949">
                <a:moveTo>
                  <a:pt x="0" y="0"/>
                </a:moveTo>
                <a:lnTo>
                  <a:pt x="6824173" y="0"/>
                </a:lnTo>
                <a:lnTo>
                  <a:pt x="6824173" y="2996949"/>
                </a:lnTo>
                <a:lnTo>
                  <a:pt x="0" y="2996949"/>
                </a:lnTo>
                <a:lnTo>
                  <a:pt x="0" y="0"/>
                </a:lnTo>
                <a:close/>
              </a:path>
            </a:pathLst>
          </a:custGeom>
          <a:blipFill>
            <a:blip r:embed="rId4"/>
            <a:stretch>
              <a:fillRect/>
            </a:stretch>
          </a:blipFill>
        </p:spPr>
        <p:txBody>
          <a:bodyPr/>
          <a:lstStyle/>
          <a:p>
            <a:endParaRPr lang="en-SE"/>
          </a:p>
        </p:txBody>
      </p:sp>
      <p:sp>
        <p:nvSpPr>
          <p:cNvPr id="7" name="Freeform 7"/>
          <p:cNvSpPr/>
          <p:nvPr/>
        </p:nvSpPr>
        <p:spPr>
          <a:xfrm>
            <a:off x="936958" y="3327654"/>
            <a:ext cx="1262897" cy="1187123"/>
          </a:xfrm>
          <a:custGeom>
            <a:avLst/>
            <a:gdLst/>
            <a:ahLst/>
            <a:cxnLst/>
            <a:rect l="l" t="t" r="r" b="b"/>
            <a:pathLst>
              <a:path w="1262897" h="1187123">
                <a:moveTo>
                  <a:pt x="0" y="0"/>
                </a:moveTo>
                <a:lnTo>
                  <a:pt x="1262897" y="0"/>
                </a:lnTo>
                <a:lnTo>
                  <a:pt x="1262897" y="1187123"/>
                </a:lnTo>
                <a:lnTo>
                  <a:pt x="0" y="118712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E"/>
          </a:p>
        </p:txBody>
      </p:sp>
      <p:sp>
        <p:nvSpPr>
          <p:cNvPr id="8" name="Freeform 8"/>
          <p:cNvSpPr/>
          <p:nvPr/>
        </p:nvSpPr>
        <p:spPr>
          <a:xfrm>
            <a:off x="836016" y="8115096"/>
            <a:ext cx="1363839" cy="1186540"/>
          </a:xfrm>
          <a:custGeom>
            <a:avLst/>
            <a:gdLst/>
            <a:ahLst/>
            <a:cxnLst/>
            <a:rect l="l" t="t" r="r" b="b"/>
            <a:pathLst>
              <a:path w="1363839" h="1186540">
                <a:moveTo>
                  <a:pt x="0" y="0"/>
                </a:moveTo>
                <a:lnTo>
                  <a:pt x="1363839" y="0"/>
                </a:lnTo>
                <a:lnTo>
                  <a:pt x="1363839" y="1186540"/>
                </a:lnTo>
                <a:lnTo>
                  <a:pt x="0" y="11865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SE"/>
          </a:p>
        </p:txBody>
      </p:sp>
      <p:sp>
        <p:nvSpPr>
          <p:cNvPr id="9" name="Freeform 9"/>
          <p:cNvSpPr/>
          <p:nvPr/>
        </p:nvSpPr>
        <p:spPr>
          <a:xfrm>
            <a:off x="865515" y="6504722"/>
            <a:ext cx="1191885" cy="1186540"/>
          </a:xfrm>
          <a:custGeom>
            <a:avLst/>
            <a:gdLst/>
            <a:ahLst/>
            <a:cxnLst/>
            <a:rect l="l" t="t" r="r" b="b"/>
            <a:pathLst>
              <a:path w="1380608" h="1358173">
                <a:moveTo>
                  <a:pt x="0" y="0"/>
                </a:moveTo>
                <a:lnTo>
                  <a:pt x="1380608" y="0"/>
                </a:lnTo>
                <a:lnTo>
                  <a:pt x="1380608" y="1358173"/>
                </a:lnTo>
                <a:lnTo>
                  <a:pt x="0" y="135817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SE"/>
          </a:p>
        </p:txBody>
      </p:sp>
      <p:sp>
        <p:nvSpPr>
          <p:cNvPr id="10" name="Freeform 10"/>
          <p:cNvSpPr/>
          <p:nvPr/>
        </p:nvSpPr>
        <p:spPr>
          <a:xfrm>
            <a:off x="966775" y="4938611"/>
            <a:ext cx="1191886" cy="1214379"/>
          </a:xfrm>
          <a:custGeom>
            <a:avLst/>
            <a:gdLst/>
            <a:ahLst/>
            <a:cxnLst/>
            <a:rect l="l" t="t" r="r" b="b"/>
            <a:pathLst>
              <a:path w="1406347" h="1281534">
                <a:moveTo>
                  <a:pt x="0" y="0"/>
                </a:moveTo>
                <a:lnTo>
                  <a:pt x="1406347" y="0"/>
                </a:lnTo>
                <a:lnTo>
                  <a:pt x="1406347" y="1281534"/>
                </a:lnTo>
                <a:lnTo>
                  <a:pt x="0" y="128153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SE"/>
          </a:p>
        </p:txBody>
      </p:sp>
      <p:sp>
        <p:nvSpPr>
          <p:cNvPr id="11" name="TextBox 11"/>
          <p:cNvSpPr txBox="1"/>
          <p:nvPr/>
        </p:nvSpPr>
        <p:spPr>
          <a:xfrm>
            <a:off x="1028700" y="914400"/>
            <a:ext cx="8420100" cy="989502"/>
          </a:xfrm>
          <a:prstGeom prst="rect">
            <a:avLst/>
          </a:prstGeom>
        </p:spPr>
        <p:txBody>
          <a:bodyPr wrap="square" lIns="0" tIns="0" rIns="0" bIns="0" rtlCol="0" anchor="t">
            <a:spAutoFit/>
          </a:bodyPr>
          <a:lstStyle/>
          <a:p>
            <a:pPr algn="just">
              <a:lnSpc>
                <a:spcPts val="8006"/>
              </a:lnSpc>
            </a:pPr>
            <a:r>
              <a:rPr lang="en-US" sz="5719" dirty="0">
                <a:solidFill>
                  <a:srgbClr val="FFFFFF"/>
                </a:solidFill>
                <a:latin typeface="Nunito"/>
              </a:rPr>
              <a:t>Agile Methodology</a:t>
            </a:r>
          </a:p>
        </p:txBody>
      </p:sp>
      <p:sp>
        <p:nvSpPr>
          <p:cNvPr id="12" name="TextBox 12"/>
          <p:cNvSpPr txBox="1"/>
          <p:nvPr/>
        </p:nvSpPr>
        <p:spPr>
          <a:xfrm>
            <a:off x="2463235" y="3430486"/>
            <a:ext cx="3410403" cy="538355"/>
          </a:xfrm>
          <a:prstGeom prst="rect">
            <a:avLst/>
          </a:prstGeom>
        </p:spPr>
        <p:txBody>
          <a:bodyPr lIns="0" tIns="0" rIns="0" bIns="0" rtlCol="0" anchor="t">
            <a:spAutoFit/>
          </a:bodyPr>
          <a:lstStyle/>
          <a:p>
            <a:pPr algn="just">
              <a:lnSpc>
                <a:spcPts val="4451"/>
              </a:lnSpc>
            </a:pPr>
            <a:r>
              <a:rPr lang="en-US" sz="3179" dirty="0">
                <a:solidFill>
                  <a:srgbClr val="FFDE32"/>
                </a:solidFill>
                <a:latin typeface="Nunito Bold"/>
              </a:rPr>
              <a:t>GIT</a:t>
            </a:r>
          </a:p>
        </p:txBody>
      </p:sp>
      <p:sp>
        <p:nvSpPr>
          <p:cNvPr id="13" name="TextBox 13"/>
          <p:cNvSpPr txBox="1"/>
          <p:nvPr/>
        </p:nvSpPr>
        <p:spPr>
          <a:xfrm>
            <a:off x="2463235" y="4977743"/>
            <a:ext cx="3410403" cy="538355"/>
          </a:xfrm>
          <a:prstGeom prst="rect">
            <a:avLst/>
          </a:prstGeom>
        </p:spPr>
        <p:txBody>
          <a:bodyPr lIns="0" tIns="0" rIns="0" bIns="0" rtlCol="0" anchor="t">
            <a:spAutoFit/>
          </a:bodyPr>
          <a:lstStyle/>
          <a:p>
            <a:pPr algn="just">
              <a:lnSpc>
                <a:spcPts val="4451"/>
              </a:lnSpc>
            </a:pPr>
            <a:r>
              <a:rPr lang="en-US" sz="3179">
                <a:solidFill>
                  <a:srgbClr val="FFDE32"/>
                </a:solidFill>
                <a:latin typeface="Nunito"/>
              </a:rPr>
              <a:t>Kanban Board</a:t>
            </a:r>
          </a:p>
        </p:txBody>
      </p:sp>
      <p:sp>
        <p:nvSpPr>
          <p:cNvPr id="14" name="TextBox 14"/>
          <p:cNvSpPr txBox="1"/>
          <p:nvPr/>
        </p:nvSpPr>
        <p:spPr>
          <a:xfrm>
            <a:off x="2463235" y="6596610"/>
            <a:ext cx="3410403" cy="538355"/>
          </a:xfrm>
          <a:prstGeom prst="rect">
            <a:avLst/>
          </a:prstGeom>
        </p:spPr>
        <p:txBody>
          <a:bodyPr lIns="0" tIns="0" rIns="0" bIns="0" rtlCol="0" anchor="t">
            <a:spAutoFit/>
          </a:bodyPr>
          <a:lstStyle/>
          <a:p>
            <a:pPr algn="just">
              <a:lnSpc>
                <a:spcPts val="4451"/>
              </a:lnSpc>
            </a:pPr>
            <a:r>
              <a:rPr lang="en-US" sz="3179">
                <a:solidFill>
                  <a:srgbClr val="FFDE32"/>
                </a:solidFill>
                <a:latin typeface="Nunito"/>
              </a:rPr>
              <a:t>Daily Stand Ups</a:t>
            </a:r>
          </a:p>
        </p:txBody>
      </p:sp>
      <p:sp>
        <p:nvSpPr>
          <p:cNvPr id="15" name="TextBox 15"/>
          <p:cNvSpPr txBox="1"/>
          <p:nvPr/>
        </p:nvSpPr>
        <p:spPr>
          <a:xfrm>
            <a:off x="2463235" y="8241269"/>
            <a:ext cx="3410403" cy="538355"/>
          </a:xfrm>
          <a:prstGeom prst="rect">
            <a:avLst/>
          </a:prstGeom>
        </p:spPr>
        <p:txBody>
          <a:bodyPr lIns="0" tIns="0" rIns="0" bIns="0" rtlCol="0" anchor="t">
            <a:spAutoFit/>
          </a:bodyPr>
          <a:lstStyle/>
          <a:p>
            <a:pPr algn="just">
              <a:lnSpc>
                <a:spcPts val="4451"/>
              </a:lnSpc>
            </a:pPr>
            <a:r>
              <a:rPr lang="en-US" sz="3179">
                <a:solidFill>
                  <a:srgbClr val="FFDE32"/>
                </a:solidFill>
                <a:latin typeface="Nunito"/>
              </a:rPr>
              <a:t>Teams</a:t>
            </a:r>
          </a:p>
        </p:txBody>
      </p:sp>
      <p:sp>
        <p:nvSpPr>
          <p:cNvPr id="16" name="TextBox 16"/>
          <p:cNvSpPr txBox="1"/>
          <p:nvPr/>
        </p:nvSpPr>
        <p:spPr>
          <a:xfrm>
            <a:off x="2463235" y="3926866"/>
            <a:ext cx="7785378" cy="419346"/>
          </a:xfrm>
          <a:prstGeom prst="rect">
            <a:avLst/>
          </a:prstGeom>
        </p:spPr>
        <p:txBody>
          <a:bodyPr lIns="0" tIns="0" rIns="0" bIns="0" rtlCol="0" anchor="t">
            <a:spAutoFit/>
          </a:bodyPr>
          <a:lstStyle/>
          <a:p>
            <a:pPr algn="just">
              <a:lnSpc>
                <a:spcPts val="3359"/>
              </a:lnSpc>
            </a:pPr>
            <a:r>
              <a:rPr lang="en-US" sz="2399" dirty="0">
                <a:solidFill>
                  <a:srgbClr val="FFFFFF"/>
                </a:solidFill>
                <a:latin typeface="Nunito"/>
              </a:rPr>
              <a:t>Flexibility and version control.</a:t>
            </a:r>
          </a:p>
        </p:txBody>
      </p:sp>
      <p:sp>
        <p:nvSpPr>
          <p:cNvPr id="17" name="TextBox 17"/>
          <p:cNvSpPr txBox="1"/>
          <p:nvPr/>
        </p:nvSpPr>
        <p:spPr>
          <a:xfrm>
            <a:off x="2463235" y="5474123"/>
            <a:ext cx="7785378" cy="419346"/>
          </a:xfrm>
          <a:prstGeom prst="rect">
            <a:avLst/>
          </a:prstGeom>
        </p:spPr>
        <p:txBody>
          <a:bodyPr lIns="0" tIns="0" rIns="0" bIns="0" rtlCol="0" anchor="t">
            <a:spAutoFit/>
          </a:bodyPr>
          <a:lstStyle/>
          <a:p>
            <a:pPr algn="just">
              <a:lnSpc>
                <a:spcPts val="3359"/>
              </a:lnSpc>
            </a:pPr>
            <a:r>
              <a:rPr lang="en-US" sz="2399" dirty="0">
                <a:solidFill>
                  <a:srgbClr val="FFFFFF"/>
                </a:solidFill>
                <a:latin typeface="Nunito"/>
              </a:rPr>
              <a:t>Organization and status.</a:t>
            </a:r>
          </a:p>
        </p:txBody>
      </p:sp>
      <p:sp>
        <p:nvSpPr>
          <p:cNvPr id="18" name="TextBox 18"/>
          <p:cNvSpPr txBox="1"/>
          <p:nvPr/>
        </p:nvSpPr>
        <p:spPr>
          <a:xfrm>
            <a:off x="2463235" y="7092991"/>
            <a:ext cx="7785378" cy="419346"/>
          </a:xfrm>
          <a:prstGeom prst="rect">
            <a:avLst/>
          </a:prstGeom>
        </p:spPr>
        <p:txBody>
          <a:bodyPr lIns="0" tIns="0" rIns="0" bIns="0" rtlCol="0" anchor="t">
            <a:spAutoFit/>
          </a:bodyPr>
          <a:lstStyle/>
          <a:p>
            <a:pPr algn="just">
              <a:lnSpc>
                <a:spcPts val="3359"/>
              </a:lnSpc>
            </a:pPr>
            <a:r>
              <a:rPr lang="en-US" sz="2399" dirty="0">
                <a:solidFill>
                  <a:srgbClr val="FFFFFF"/>
                </a:solidFill>
                <a:latin typeface="Nunito"/>
              </a:rPr>
              <a:t>Advances and possible challenges</a:t>
            </a:r>
          </a:p>
        </p:txBody>
      </p:sp>
      <p:sp>
        <p:nvSpPr>
          <p:cNvPr id="19" name="TextBox 19"/>
          <p:cNvSpPr txBox="1"/>
          <p:nvPr/>
        </p:nvSpPr>
        <p:spPr>
          <a:xfrm>
            <a:off x="2463235" y="8737650"/>
            <a:ext cx="7785378" cy="419346"/>
          </a:xfrm>
          <a:prstGeom prst="rect">
            <a:avLst/>
          </a:prstGeom>
        </p:spPr>
        <p:txBody>
          <a:bodyPr lIns="0" tIns="0" rIns="0" bIns="0" rtlCol="0" anchor="t">
            <a:spAutoFit/>
          </a:bodyPr>
          <a:lstStyle/>
          <a:p>
            <a:pPr algn="just">
              <a:lnSpc>
                <a:spcPts val="3359"/>
              </a:lnSpc>
            </a:pPr>
            <a:r>
              <a:rPr lang="en-US" sz="2399" dirty="0">
                <a:solidFill>
                  <a:srgbClr val="FFFFFF"/>
                </a:solidFill>
                <a:latin typeface="Nunito"/>
              </a:rPr>
              <a:t>Communication and meetings.</a:t>
            </a:r>
          </a:p>
        </p:txBody>
      </p:sp>
      <p:sp>
        <p:nvSpPr>
          <p:cNvPr id="20" name="TextBox 20"/>
          <p:cNvSpPr txBox="1"/>
          <p:nvPr/>
        </p:nvSpPr>
        <p:spPr>
          <a:xfrm>
            <a:off x="1028700" y="1778747"/>
            <a:ext cx="6133651" cy="978684"/>
          </a:xfrm>
          <a:prstGeom prst="rect">
            <a:avLst/>
          </a:prstGeom>
        </p:spPr>
        <p:txBody>
          <a:bodyPr lIns="0" tIns="0" rIns="0" bIns="0" rtlCol="0" anchor="t">
            <a:spAutoFit/>
          </a:bodyPr>
          <a:lstStyle/>
          <a:p>
            <a:pPr algn="just">
              <a:lnSpc>
                <a:spcPts val="8006"/>
              </a:lnSpc>
            </a:pPr>
            <a:r>
              <a:rPr lang="en-US" sz="5719" dirty="0">
                <a:solidFill>
                  <a:srgbClr val="FFDE32"/>
                </a:solidFill>
                <a:latin typeface="Nunito Bold"/>
              </a:rPr>
              <a:t>Tools</a:t>
            </a:r>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up)">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2"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par>
                        <p:cTn id="40" fill="hold">
                          <p:stCondLst>
                            <p:cond delay="indefinite"/>
                          </p:stCondLst>
                          <p:childTnLst>
                            <p:par>
                              <p:cTn id="41" fill="hold">
                                <p:stCondLst>
                                  <p:cond delay="0"/>
                                </p:stCondLst>
                                <p:childTnLst>
                                  <p:par>
                                    <p:cTn id="42" presetID="6" presetClass="emph" presetSubtype="0" autoRev="1" fill="hold" grpId="0" nodeType="clickEffect" p14:presetBounceEnd="46500">
                                      <p:stCondLst>
                                        <p:cond delay="0"/>
                                      </p:stCondLst>
                                      <p:childTnLst>
                                        <p:animScale p14:bounceEnd="46500">
                                          <p:cBhvr>
                                            <p:cTn id="43" dur="2000" fill="hold"/>
                                            <p:tgtEl>
                                              <p:spTgt spid="6"/>
                                            </p:tgtEl>
                                          </p:cBhvr>
                                          <p:by x="150000" y="150000"/>
                                        </p:animScale>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6"/>
                                            </p:tgtEl>
                                          </p:cBhvr>
                                        </p:animEffect>
                                        <p:set>
                                          <p:cBhvr>
                                            <p:cTn id="48" dur="1" fill="hold">
                                              <p:stCondLst>
                                                <p:cond delay="499"/>
                                              </p:stCondLst>
                                            </p:cTn>
                                            <p:tgtEl>
                                              <p:spTgt spid="6"/>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fade">
                                          <p:cBhvr>
                                            <p:cTn id="64" dur="500"/>
                                            <p:tgtEl>
                                              <p:spTgt spid="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7" grpId="0" animBg="1"/>
          <p:bldP spid="8" grpId="0" animBg="1"/>
          <p:bldP spid="9" grpId="0" animBg="1"/>
          <p:bldP spid="10" grpId="0" animBg="1"/>
          <p:bldP spid="11" grpId="0"/>
          <p:bldP spid="12" grpId="0"/>
          <p:bldP spid="13" grpId="0"/>
          <p:bldP spid="14" grpId="0"/>
          <p:bldP spid="15" grpId="0"/>
          <p:bldP spid="16" grpId="0"/>
          <p:bldP spid="17" grpId="0"/>
          <p:bldP spid="18" grpId="0"/>
          <p:bldP spid="19" grpId="0"/>
          <p:bldP spid="20"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up)">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2"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par>
                        <p:cTn id="40" fill="hold">
                          <p:stCondLst>
                            <p:cond delay="indefinite"/>
                          </p:stCondLst>
                          <p:childTnLst>
                            <p:par>
                              <p:cTn id="41" fill="hold">
                                <p:stCondLst>
                                  <p:cond delay="0"/>
                                </p:stCondLst>
                                <p:childTnLst>
                                  <p:par>
                                    <p:cTn id="42" presetID="6" presetClass="emph" presetSubtype="0" autoRev="1" fill="hold" grpId="0" nodeType="clickEffect">
                                      <p:stCondLst>
                                        <p:cond delay="0"/>
                                      </p:stCondLst>
                                      <p:childTnLst>
                                        <p:animScale>
                                          <p:cBhvr>
                                            <p:cTn id="43" dur="2000" fill="hold"/>
                                            <p:tgtEl>
                                              <p:spTgt spid="6"/>
                                            </p:tgtEl>
                                          </p:cBhvr>
                                          <p:by x="150000" y="150000"/>
                                        </p:animScale>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6"/>
                                            </p:tgtEl>
                                          </p:cBhvr>
                                        </p:animEffect>
                                        <p:set>
                                          <p:cBhvr>
                                            <p:cTn id="48" dur="1" fill="hold">
                                              <p:stCondLst>
                                                <p:cond delay="499"/>
                                              </p:stCondLst>
                                            </p:cTn>
                                            <p:tgtEl>
                                              <p:spTgt spid="6"/>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fade">
                                          <p:cBhvr>
                                            <p:cTn id="64" dur="500"/>
                                            <p:tgtEl>
                                              <p:spTgt spid="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7" grpId="0" animBg="1"/>
          <p:bldP spid="8" grpId="0" animBg="1"/>
          <p:bldP spid="9" grpId="0" animBg="1"/>
          <p:bldP spid="10" grpId="0" animBg="1"/>
          <p:bldP spid="11" grpId="0"/>
          <p:bldP spid="12" grpId="0"/>
          <p:bldP spid="13" grpId="0"/>
          <p:bldP spid="14" grpId="0"/>
          <p:bldP spid="15" grpId="0"/>
          <p:bldP spid="16" grpId="0"/>
          <p:bldP spid="17" grpId="0"/>
          <p:bldP spid="18" grpId="0"/>
          <p:bldP spid="19" grpId="0"/>
          <p:bldP spid="20"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rgbClr val="11293D"/>
        </a:solidFill>
        <a:effectLst/>
      </p:bgPr>
    </p:bg>
    <p:spTree>
      <p:nvGrpSpPr>
        <p:cNvPr id="1" name=""/>
        <p:cNvGrpSpPr/>
        <p:nvPr/>
      </p:nvGrpSpPr>
      <p:grpSpPr>
        <a:xfrm>
          <a:off x="0" y="0"/>
          <a:ext cx="0" cy="0"/>
          <a:chOff x="0" y="0"/>
          <a:chExt cx="0" cy="0"/>
        </a:xfrm>
      </p:grpSpPr>
      <p:sp>
        <p:nvSpPr>
          <p:cNvPr id="2" name="Freeform 2"/>
          <p:cNvSpPr/>
          <p:nvPr/>
        </p:nvSpPr>
        <p:spPr>
          <a:xfrm>
            <a:off x="2335339" y="3010612"/>
            <a:ext cx="6035244" cy="5507160"/>
          </a:xfrm>
          <a:custGeom>
            <a:avLst/>
            <a:gdLst/>
            <a:ahLst/>
            <a:cxnLst/>
            <a:rect l="l" t="t" r="r" b="b"/>
            <a:pathLst>
              <a:path w="6035244" h="5507160">
                <a:moveTo>
                  <a:pt x="0" y="0"/>
                </a:moveTo>
                <a:lnTo>
                  <a:pt x="6035244" y="0"/>
                </a:lnTo>
                <a:lnTo>
                  <a:pt x="6035244" y="5507161"/>
                </a:lnTo>
                <a:lnTo>
                  <a:pt x="0" y="55071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sp>
        <p:nvSpPr>
          <p:cNvPr id="3" name="Freeform 3"/>
          <p:cNvSpPr/>
          <p:nvPr/>
        </p:nvSpPr>
        <p:spPr>
          <a:xfrm>
            <a:off x="9917417" y="3010612"/>
            <a:ext cx="6035244" cy="5507160"/>
          </a:xfrm>
          <a:custGeom>
            <a:avLst/>
            <a:gdLst/>
            <a:ahLst/>
            <a:cxnLst/>
            <a:rect l="l" t="t" r="r" b="b"/>
            <a:pathLst>
              <a:path w="6035244" h="5507160">
                <a:moveTo>
                  <a:pt x="0" y="0"/>
                </a:moveTo>
                <a:lnTo>
                  <a:pt x="6035244" y="0"/>
                </a:lnTo>
                <a:lnTo>
                  <a:pt x="6035244" y="5507161"/>
                </a:lnTo>
                <a:lnTo>
                  <a:pt x="0" y="55071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4" name="Group 4"/>
          <p:cNvGrpSpPr>
            <a:grpSpLocks noChangeAspect="1"/>
          </p:cNvGrpSpPr>
          <p:nvPr/>
        </p:nvGrpSpPr>
        <p:grpSpPr>
          <a:xfrm>
            <a:off x="4239077" y="2595474"/>
            <a:ext cx="2227768" cy="2227759"/>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24906" r="-24906"/>
              </a:stretch>
            </a:blipFill>
          </p:spPr>
          <p:txBody>
            <a:bodyPr/>
            <a:lstStyle/>
            <a:p>
              <a:endParaRPr lang="en-SE"/>
            </a:p>
          </p:txBody>
        </p:sp>
      </p:grpSp>
      <p:grpSp>
        <p:nvGrpSpPr>
          <p:cNvPr id="6" name="Group 6"/>
          <p:cNvGrpSpPr>
            <a:grpSpLocks noChangeAspect="1"/>
          </p:cNvGrpSpPr>
          <p:nvPr/>
        </p:nvGrpSpPr>
        <p:grpSpPr>
          <a:xfrm>
            <a:off x="11821155" y="2595474"/>
            <a:ext cx="2227768" cy="2227759"/>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32120" r="-17691"/>
              </a:stretch>
            </a:blipFill>
          </p:spPr>
          <p:txBody>
            <a:bodyPr/>
            <a:lstStyle/>
            <a:p>
              <a:endParaRPr lang="en-SE"/>
            </a:p>
          </p:txBody>
        </p:sp>
      </p:grpSp>
      <p:sp>
        <p:nvSpPr>
          <p:cNvPr id="8" name="AutoShape 8"/>
          <p:cNvSpPr/>
          <p:nvPr/>
        </p:nvSpPr>
        <p:spPr>
          <a:xfrm>
            <a:off x="-475751" y="9220200"/>
            <a:ext cx="19239502" cy="0"/>
          </a:xfrm>
          <a:prstGeom prst="line">
            <a:avLst/>
          </a:prstGeom>
          <a:ln w="38100" cap="flat">
            <a:solidFill>
              <a:srgbClr val="F4D743"/>
            </a:solidFill>
            <a:prstDash val="solid"/>
            <a:headEnd type="none" w="sm" len="sm"/>
            <a:tailEnd type="none" w="sm" len="sm"/>
          </a:ln>
        </p:spPr>
        <p:txBody>
          <a:bodyPr/>
          <a:lstStyle/>
          <a:p>
            <a:endParaRPr lang="en-SE"/>
          </a:p>
        </p:txBody>
      </p:sp>
      <p:sp>
        <p:nvSpPr>
          <p:cNvPr id="9" name="TextBox 9"/>
          <p:cNvSpPr txBox="1"/>
          <p:nvPr/>
        </p:nvSpPr>
        <p:spPr>
          <a:xfrm>
            <a:off x="4724696" y="914400"/>
            <a:ext cx="8838608" cy="978684"/>
          </a:xfrm>
          <a:prstGeom prst="rect">
            <a:avLst/>
          </a:prstGeom>
        </p:spPr>
        <p:txBody>
          <a:bodyPr lIns="0" tIns="0" rIns="0" bIns="0" rtlCol="0" anchor="t">
            <a:spAutoFit/>
          </a:bodyPr>
          <a:lstStyle/>
          <a:p>
            <a:pPr algn="ctr">
              <a:lnSpc>
                <a:spcPts val="8006"/>
              </a:lnSpc>
            </a:pPr>
            <a:r>
              <a:rPr lang="en-US" sz="5719">
                <a:solidFill>
                  <a:srgbClr val="FFFFFF"/>
                </a:solidFill>
                <a:latin typeface="Nunito Bold"/>
              </a:rPr>
              <a:t>Challenges &amp; Learnings</a:t>
            </a:r>
          </a:p>
        </p:txBody>
      </p:sp>
      <p:sp>
        <p:nvSpPr>
          <p:cNvPr id="10" name="TextBox 10"/>
          <p:cNvSpPr txBox="1"/>
          <p:nvPr/>
        </p:nvSpPr>
        <p:spPr>
          <a:xfrm>
            <a:off x="3045897" y="5061371"/>
            <a:ext cx="4614129" cy="462791"/>
          </a:xfrm>
          <a:prstGeom prst="rect">
            <a:avLst/>
          </a:prstGeom>
        </p:spPr>
        <p:txBody>
          <a:bodyPr lIns="0" tIns="0" rIns="0" bIns="0" rtlCol="0" anchor="t">
            <a:spAutoFit/>
          </a:bodyPr>
          <a:lstStyle/>
          <a:p>
            <a:pPr algn="ctr">
              <a:lnSpc>
                <a:spcPts val="3891"/>
              </a:lnSpc>
            </a:pPr>
            <a:r>
              <a:rPr lang="en-US" sz="2779">
                <a:solidFill>
                  <a:srgbClr val="000000"/>
                </a:solidFill>
                <a:latin typeface="Nunito"/>
              </a:rPr>
              <a:t>CHALLENGES</a:t>
            </a:r>
          </a:p>
        </p:txBody>
      </p:sp>
      <p:sp>
        <p:nvSpPr>
          <p:cNvPr id="11" name="TextBox 11"/>
          <p:cNvSpPr txBox="1"/>
          <p:nvPr/>
        </p:nvSpPr>
        <p:spPr>
          <a:xfrm>
            <a:off x="10810745" y="5061371"/>
            <a:ext cx="4248588" cy="462791"/>
          </a:xfrm>
          <a:prstGeom prst="rect">
            <a:avLst/>
          </a:prstGeom>
        </p:spPr>
        <p:txBody>
          <a:bodyPr lIns="0" tIns="0" rIns="0" bIns="0" rtlCol="0" anchor="t">
            <a:spAutoFit/>
          </a:bodyPr>
          <a:lstStyle/>
          <a:p>
            <a:pPr algn="ctr">
              <a:lnSpc>
                <a:spcPts val="3891"/>
              </a:lnSpc>
            </a:pPr>
            <a:r>
              <a:rPr lang="en-US" sz="2779">
                <a:solidFill>
                  <a:srgbClr val="000000"/>
                </a:solidFill>
                <a:latin typeface="Nunito"/>
              </a:rPr>
              <a:t>LEARNINGS</a:t>
            </a:r>
          </a:p>
        </p:txBody>
      </p:sp>
      <p:sp>
        <p:nvSpPr>
          <p:cNvPr id="12" name="TextBox 12"/>
          <p:cNvSpPr txBox="1"/>
          <p:nvPr/>
        </p:nvSpPr>
        <p:spPr>
          <a:xfrm>
            <a:off x="2847315" y="5596136"/>
            <a:ext cx="5011292" cy="342163"/>
          </a:xfrm>
          <a:prstGeom prst="rect">
            <a:avLst/>
          </a:prstGeom>
        </p:spPr>
        <p:txBody>
          <a:bodyPr lIns="0" tIns="0" rIns="0" bIns="0" rtlCol="0" anchor="t">
            <a:spAutoFit/>
          </a:bodyPr>
          <a:lstStyle/>
          <a:p>
            <a:pPr algn="ctr">
              <a:lnSpc>
                <a:spcPts val="2859"/>
              </a:lnSpc>
            </a:pPr>
            <a:r>
              <a:rPr lang="en-US" sz="2042" dirty="0">
                <a:solidFill>
                  <a:srgbClr val="000000"/>
                </a:solidFill>
                <a:latin typeface="Nunito"/>
              </a:rPr>
              <a:t>Data</a:t>
            </a:r>
          </a:p>
        </p:txBody>
      </p:sp>
      <p:sp>
        <p:nvSpPr>
          <p:cNvPr id="13" name="TextBox 13"/>
          <p:cNvSpPr txBox="1"/>
          <p:nvPr/>
        </p:nvSpPr>
        <p:spPr>
          <a:xfrm>
            <a:off x="10429393" y="5596136"/>
            <a:ext cx="5011292" cy="342163"/>
          </a:xfrm>
          <a:prstGeom prst="rect">
            <a:avLst/>
          </a:prstGeom>
        </p:spPr>
        <p:txBody>
          <a:bodyPr lIns="0" tIns="0" rIns="0" bIns="0" rtlCol="0" anchor="t">
            <a:spAutoFit/>
          </a:bodyPr>
          <a:lstStyle/>
          <a:p>
            <a:pPr algn="ctr">
              <a:lnSpc>
                <a:spcPts val="2859"/>
              </a:lnSpc>
            </a:pPr>
            <a:r>
              <a:rPr lang="en-US" sz="2042">
                <a:solidFill>
                  <a:srgbClr val="000000"/>
                </a:solidFill>
                <a:latin typeface="Nunito"/>
              </a:rPr>
              <a:t>Priority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rgbClr val="11293D"/>
        </a:solidFill>
        <a:effectLst/>
      </p:bgPr>
    </p:bg>
    <p:spTree>
      <p:nvGrpSpPr>
        <p:cNvPr id="1" name=""/>
        <p:cNvGrpSpPr/>
        <p:nvPr/>
      </p:nvGrpSpPr>
      <p:grpSpPr>
        <a:xfrm>
          <a:off x="0" y="0"/>
          <a:ext cx="0" cy="0"/>
          <a:chOff x="0" y="0"/>
          <a:chExt cx="0" cy="0"/>
        </a:xfrm>
      </p:grpSpPr>
      <p:sp>
        <p:nvSpPr>
          <p:cNvPr id="2" name="Freeform 2"/>
          <p:cNvSpPr/>
          <p:nvPr/>
        </p:nvSpPr>
        <p:spPr>
          <a:xfrm>
            <a:off x="6324600" y="3020378"/>
            <a:ext cx="6035244" cy="5507160"/>
          </a:xfrm>
          <a:custGeom>
            <a:avLst/>
            <a:gdLst/>
            <a:ahLst/>
            <a:cxnLst/>
            <a:rect l="l" t="t" r="r" b="b"/>
            <a:pathLst>
              <a:path w="6035244" h="5507160">
                <a:moveTo>
                  <a:pt x="0" y="0"/>
                </a:moveTo>
                <a:lnTo>
                  <a:pt x="6035244" y="0"/>
                </a:lnTo>
                <a:lnTo>
                  <a:pt x="6035244" y="5507161"/>
                </a:lnTo>
                <a:lnTo>
                  <a:pt x="0" y="55071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4" name="Group 4"/>
          <p:cNvGrpSpPr>
            <a:grpSpLocks noChangeAspect="1"/>
          </p:cNvGrpSpPr>
          <p:nvPr/>
        </p:nvGrpSpPr>
        <p:grpSpPr>
          <a:xfrm>
            <a:off x="8228338" y="2605240"/>
            <a:ext cx="2227768" cy="2227759"/>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24906" r="-24906"/>
              </a:stretch>
            </a:blipFill>
          </p:spPr>
          <p:txBody>
            <a:bodyPr/>
            <a:lstStyle/>
            <a:p>
              <a:endParaRPr lang="en-SE"/>
            </a:p>
          </p:txBody>
        </p:sp>
      </p:grpSp>
      <p:sp>
        <p:nvSpPr>
          <p:cNvPr id="8" name="AutoShape 8"/>
          <p:cNvSpPr/>
          <p:nvPr/>
        </p:nvSpPr>
        <p:spPr>
          <a:xfrm>
            <a:off x="-475751" y="9220200"/>
            <a:ext cx="19239502" cy="0"/>
          </a:xfrm>
          <a:prstGeom prst="line">
            <a:avLst/>
          </a:prstGeom>
          <a:ln w="38100" cap="flat">
            <a:solidFill>
              <a:srgbClr val="F4D743"/>
            </a:solidFill>
            <a:prstDash val="solid"/>
            <a:headEnd type="none" w="sm" len="sm"/>
            <a:tailEnd type="none" w="sm" len="sm"/>
          </a:ln>
        </p:spPr>
        <p:txBody>
          <a:bodyPr/>
          <a:lstStyle/>
          <a:p>
            <a:endParaRPr lang="en-SE"/>
          </a:p>
        </p:txBody>
      </p:sp>
      <p:sp>
        <p:nvSpPr>
          <p:cNvPr id="9" name="TextBox 9"/>
          <p:cNvSpPr txBox="1"/>
          <p:nvPr/>
        </p:nvSpPr>
        <p:spPr>
          <a:xfrm>
            <a:off x="4724696" y="914400"/>
            <a:ext cx="8838608" cy="978684"/>
          </a:xfrm>
          <a:prstGeom prst="rect">
            <a:avLst/>
          </a:prstGeom>
        </p:spPr>
        <p:txBody>
          <a:bodyPr lIns="0" tIns="0" rIns="0" bIns="0" rtlCol="0" anchor="t">
            <a:spAutoFit/>
          </a:bodyPr>
          <a:lstStyle/>
          <a:p>
            <a:pPr algn="ctr">
              <a:lnSpc>
                <a:spcPts val="8006"/>
              </a:lnSpc>
            </a:pPr>
            <a:r>
              <a:rPr lang="en-US" sz="5719">
                <a:solidFill>
                  <a:srgbClr val="FFFFFF"/>
                </a:solidFill>
                <a:latin typeface="Nunito Bold"/>
              </a:rPr>
              <a:t>Challenges &amp; Learnings</a:t>
            </a:r>
          </a:p>
        </p:txBody>
      </p:sp>
      <p:sp>
        <p:nvSpPr>
          <p:cNvPr id="12" name="TextBox 12"/>
          <p:cNvSpPr txBox="1"/>
          <p:nvPr/>
        </p:nvSpPr>
        <p:spPr>
          <a:xfrm>
            <a:off x="6836576" y="5605902"/>
            <a:ext cx="5011292" cy="342163"/>
          </a:xfrm>
          <a:prstGeom prst="rect">
            <a:avLst/>
          </a:prstGeom>
        </p:spPr>
        <p:txBody>
          <a:bodyPr lIns="0" tIns="0" rIns="0" bIns="0" rtlCol="0" anchor="t">
            <a:spAutoFit/>
          </a:bodyPr>
          <a:lstStyle/>
          <a:p>
            <a:pPr algn="ctr">
              <a:lnSpc>
                <a:spcPts val="2859"/>
              </a:lnSpc>
            </a:pPr>
            <a:r>
              <a:rPr lang="en-US" sz="2042" dirty="0">
                <a:solidFill>
                  <a:srgbClr val="000000"/>
                </a:solidFill>
                <a:latin typeface="Nunito"/>
              </a:rPr>
              <a:t>Data</a:t>
            </a:r>
          </a:p>
        </p:txBody>
      </p:sp>
    </p:spTree>
    <p:extLst>
      <p:ext uri="{BB962C8B-B14F-4D97-AF65-F5344CB8AC3E}">
        <p14:creationId xmlns:p14="http://schemas.microsoft.com/office/powerpoint/2010/main" val="3837341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sp>
        <p:nvSpPr>
          <p:cNvPr id="2" name="TextBox 2"/>
          <p:cNvSpPr txBox="1"/>
          <p:nvPr/>
        </p:nvSpPr>
        <p:spPr>
          <a:xfrm>
            <a:off x="1028700" y="914400"/>
            <a:ext cx="6133651" cy="978684"/>
          </a:xfrm>
          <a:prstGeom prst="rect">
            <a:avLst/>
          </a:prstGeom>
        </p:spPr>
        <p:txBody>
          <a:bodyPr lIns="0" tIns="0" rIns="0" bIns="0" rtlCol="0" anchor="t">
            <a:spAutoFit/>
          </a:bodyPr>
          <a:lstStyle/>
          <a:p>
            <a:pPr algn="just">
              <a:lnSpc>
                <a:spcPts val="8006"/>
              </a:lnSpc>
            </a:pPr>
            <a:r>
              <a:rPr lang="en-US" sz="5719" dirty="0">
                <a:solidFill>
                  <a:srgbClr val="FFFFFF"/>
                </a:solidFill>
                <a:latin typeface="Nunito"/>
              </a:rPr>
              <a:t>Vision</a:t>
            </a:r>
          </a:p>
        </p:txBody>
      </p:sp>
      <p:sp>
        <p:nvSpPr>
          <p:cNvPr id="3" name="TextBox 3"/>
          <p:cNvSpPr txBox="1"/>
          <p:nvPr/>
        </p:nvSpPr>
        <p:spPr>
          <a:xfrm>
            <a:off x="1028700" y="1778747"/>
            <a:ext cx="4175236" cy="978684"/>
          </a:xfrm>
          <a:prstGeom prst="rect">
            <a:avLst/>
          </a:prstGeom>
        </p:spPr>
        <p:txBody>
          <a:bodyPr lIns="0" tIns="0" rIns="0" bIns="0" rtlCol="0" anchor="t">
            <a:spAutoFit/>
          </a:bodyPr>
          <a:lstStyle/>
          <a:p>
            <a:pPr algn="just">
              <a:lnSpc>
                <a:spcPts val="8006"/>
              </a:lnSpc>
            </a:pPr>
            <a:r>
              <a:rPr lang="en-US" sz="5719" dirty="0">
                <a:solidFill>
                  <a:srgbClr val="FFDE32"/>
                </a:solidFill>
                <a:latin typeface="Nunito Bold"/>
              </a:rPr>
              <a:t>Next Steps</a:t>
            </a:r>
          </a:p>
        </p:txBody>
      </p:sp>
      <p:sp>
        <p:nvSpPr>
          <p:cNvPr id="4" name="TextBox 4"/>
          <p:cNvSpPr txBox="1"/>
          <p:nvPr/>
        </p:nvSpPr>
        <p:spPr>
          <a:xfrm>
            <a:off x="1028700" y="2961938"/>
            <a:ext cx="8876852" cy="5621154"/>
          </a:xfrm>
          <a:prstGeom prst="rect">
            <a:avLst/>
          </a:prstGeom>
        </p:spPr>
        <p:txBody>
          <a:bodyPr wrap="square" lIns="0" tIns="0" rIns="0" bIns="0" rtlCol="0" anchor="t">
            <a:spAutoFit/>
          </a:bodyPr>
          <a:lstStyle/>
          <a:p>
            <a:pPr marL="671450" lvl="1" indent="-335725">
              <a:lnSpc>
                <a:spcPts val="4354"/>
              </a:lnSpc>
              <a:buFont typeface="Arial"/>
              <a:buChar char="•"/>
            </a:pPr>
            <a:r>
              <a:rPr lang="en-US" sz="3110" dirty="0">
                <a:solidFill>
                  <a:srgbClr val="FFFFFF"/>
                </a:solidFill>
                <a:latin typeface="Nunito"/>
              </a:rPr>
              <a:t>API: to make it available for any location.</a:t>
            </a:r>
          </a:p>
          <a:p>
            <a:pPr marL="335725" lvl="1">
              <a:lnSpc>
                <a:spcPts val="4354"/>
              </a:lnSpc>
            </a:pPr>
            <a:endParaRPr lang="en-US" sz="3110" dirty="0">
              <a:solidFill>
                <a:srgbClr val="FFFFFF"/>
              </a:solidFill>
              <a:latin typeface="Nunito"/>
            </a:endParaRPr>
          </a:p>
          <a:p>
            <a:pPr marL="671450" lvl="1" indent="-335725">
              <a:lnSpc>
                <a:spcPts val="4354"/>
              </a:lnSpc>
              <a:buFont typeface="Arial"/>
              <a:buChar char="•"/>
            </a:pPr>
            <a:r>
              <a:rPr lang="en-US" sz="3110" dirty="0">
                <a:solidFill>
                  <a:srgbClr val="FFFFFF"/>
                </a:solidFill>
                <a:latin typeface="Nunito"/>
              </a:rPr>
              <a:t>Include more solar panel suppliers.</a:t>
            </a:r>
          </a:p>
          <a:p>
            <a:pPr marL="671450" lvl="1" indent="-335725">
              <a:lnSpc>
                <a:spcPts val="4354"/>
              </a:lnSpc>
              <a:buFont typeface="Arial"/>
              <a:buChar char="•"/>
            </a:pPr>
            <a:endParaRPr lang="en-US" sz="3110" dirty="0">
              <a:solidFill>
                <a:srgbClr val="FFFFFF"/>
              </a:solidFill>
              <a:latin typeface="Nunito"/>
            </a:endParaRPr>
          </a:p>
          <a:p>
            <a:pPr marL="671450" lvl="1" indent="-335725">
              <a:lnSpc>
                <a:spcPts val="4354"/>
              </a:lnSpc>
              <a:buFont typeface="Arial"/>
              <a:buChar char="•"/>
            </a:pPr>
            <a:r>
              <a:rPr lang="en-US" sz="3110" dirty="0">
                <a:solidFill>
                  <a:srgbClr val="FFFFFF"/>
                </a:solidFill>
                <a:latin typeface="Nunito"/>
              </a:rPr>
              <a:t>Add more parameter to be more precise. Expand to companies and governmental institutions. </a:t>
            </a:r>
          </a:p>
          <a:p>
            <a:pPr marL="335725" lvl="1">
              <a:lnSpc>
                <a:spcPts val="4354"/>
              </a:lnSpc>
            </a:pPr>
            <a:endParaRPr lang="en-US" sz="3110" dirty="0">
              <a:solidFill>
                <a:srgbClr val="FFFFFF"/>
              </a:solidFill>
              <a:latin typeface="Nunito"/>
            </a:endParaRPr>
          </a:p>
          <a:p>
            <a:pPr marL="671450" lvl="1" indent="-335725">
              <a:lnSpc>
                <a:spcPts val="4354"/>
              </a:lnSpc>
              <a:buFont typeface="Arial"/>
              <a:buChar char="•"/>
            </a:pPr>
            <a:r>
              <a:rPr lang="en-US" sz="3110" dirty="0">
                <a:solidFill>
                  <a:srgbClr val="FFFFFF"/>
                </a:solidFill>
                <a:latin typeface="Nunito"/>
              </a:rPr>
              <a:t>Include a comparison between investing in solar panels versus savings account/fonds. </a:t>
            </a:r>
          </a:p>
        </p:txBody>
      </p:sp>
      <p:grpSp>
        <p:nvGrpSpPr>
          <p:cNvPr id="5" name="Group 5"/>
          <p:cNvGrpSpPr>
            <a:grpSpLocks noChangeAspect="1"/>
          </p:cNvGrpSpPr>
          <p:nvPr/>
        </p:nvGrpSpPr>
        <p:grpSpPr>
          <a:xfrm>
            <a:off x="10591800" y="2268089"/>
            <a:ext cx="8876852" cy="8876816"/>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49812"/>
              </a:stretch>
            </a:blipFill>
          </p:spPr>
          <p:txBody>
            <a:bodyPr/>
            <a:lstStyle/>
            <a:p>
              <a:endParaRPr lang="en-SE"/>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outVertic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6080030">
            <a:off x="11731234" y="-1552837"/>
            <a:ext cx="12433543" cy="9601635"/>
            <a:chOff x="0" y="0"/>
            <a:chExt cx="37033111" cy="28598317"/>
          </a:xfrm>
        </p:grpSpPr>
        <p:sp>
          <p:nvSpPr>
            <p:cNvPr id="3" name="Freeform 3"/>
            <p:cNvSpPr/>
            <p:nvPr/>
          </p:nvSpPr>
          <p:spPr>
            <a:xfrm>
              <a:off x="0" y="0"/>
              <a:ext cx="37682934" cy="28598369"/>
            </a:xfrm>
            <a:custGeom>
              <a:avLst/>
              <a:gdLst/>
              <a:ahLst/>
              <a:cxnLst/>
              <a:rect l="l" t="t" r="r" b="b"/>
              <a:pathLst>
                <a:path w="37682934" h="28598369">
                  <a:moveTo>
                    <a:pt x="23999952" y="0"/>
                  </a:moveTo>
                  <a:cubicBezTo>
                    <a:pt x="23652607" y="0"/>
                    <a:pt x="23307421" y="12446"/>
                    <a:pt x="22965283" y="37465"/>
                  </a:cubicBezTo>
                  <a:cubicBezTo>
                    <a:pt x="17251426" y="455803"/>
                    <a:pt x="12165965" y="4283964"/>
                    <a:pt x="10080879" y="9568688"/>
                  </a:cubicBezTo>
                  <a:cubicBezTo>
                    <a:pt x="9507601" y="11021695"/>
                    <a:pt x="9189720" y="13565760"/>
                    <a:pt x="7820152" y="14537182"/>
                  </a:cubicBezTo>
                  <a:cubicBezTo>
                    <a:pt x="5536692" y="16156687"/>
                    <a:pt x="1533144" y="14846046"/>
                    <a:pt x="271526" y="17945481"/>
                  </a:cubicBezTo>
                  <a:cubicBezTo>
                    <a:pt x="82804" y="18409031"/>
                    <a:pt x="127" y="18907379"/>
                    <a:pt x="0" y="19408902"/>
                  </a:cubicBezTo>
                  <a:lnTo>
                    <a:pt x="0" y="19409918"/>
                  </a:lnTo>
                  <a:cubicBezTo>
                    <a:pt x="0" y="19793457"/>
                    <a:pt x="48514" y="20178903"/>
                    <a:pt x="134874" y="20551902"/>
                  </a:cubicBezTo>
                  <a:cubicBezTo>
                    <a:pt x="926211" y="23969980"/>
                    <a:pt x="4044950" y="26417650"/>
                    <a:pt x="7211695" y="27544142"/>
                  </a:cubicBezTo>
                  <a:cubicBezTo>
                    <a:pt x="9264523" y="28274392"/>
                    <a:pt x="11449304" y="28598369"/>
                    <a:pt x="13669011" y="28598369"/>
                  </a:cubicBezTo>
                  <a:cubicBezTo>
                    <a:pt x="19220435" y="28598369"/>
                    <a:pt x="24991061" y="26571829"/>
                    <a:pt x="29467429" y="23803992"/>
                  </a:cubicBezTo>
                  <a:cubicBezTo>
                    <a:pt x="34132267" y="20919568"/>
                    <a:pt x="37682934" y="15191107"/>
                    <a:pt x="36932744" y="9578849"/>
                  </a:cubicBezTo>
                  <a:cubicBezTo>
                    <a:pt x="36282378" y="4713353"/>
                    <a:pt x="32156146" y="1532003"/>
                    <a:pt x="27583259" y="430531"/>
                  </a:cubicBezTo>
                  <a:cubicBezTo>
                    <a:pt x="26401523" y="145796"/>
                    <a:pt x="25189814" y="0"/>
                    <a:pt x="24000713" y="0"/>
                  </a:cubicBezTo>
                  <a:cubicBezTo>
                    <a:pt x="24000459" y="0"/>
                    <a:pt x="24000205" y="0"/>
                    <a:pt x="24000078" y="0"/>
                  </a:cubicBezTo>
                  <a:close/>
                </a:path>
              </a:pathLst>
            </a:custGeom>
            <a:solidFill>
              <a:srgbClr val="FFDE32">
                <a:alpha val="46667"/>
              </a:srgbClr>
            </a:solidFill>
            <a:ln w="12700">
              <a:solidFill>
                <a:srgbClr val="000000"/>
              </a:solidFill>
            </a:ln>
          </p:spPr>
          <p:txBody>
            <a:bodyPr/>
            <a:lstStyle/>
            <a:p>
              <a:endParaRPr lang="en-SE"/>
            </a:p>
          </p:txBody>
        </p:sp>
      </p:grpSp>
      <p:grpSp>
        <p:nvGrpSpPr>
          <p:cNvPr id="4" name="Group 4"/>
          <p:cNvGrpSpPr>
            <a:grpSpLocks noChangeAspect="1"/>
          </p:cNvGrpSpPr>
          <p:nvPr/>
        </p:nvGrpSpPr>
        <p:grpSpPr>
          <a:xfrm rot="5578962">
            <a:off x="-4896422" y="6353819"/>
            <a:ext cx="12433543" cy="9601635"/>
            <a:chOff x="0" y="0"/>
            <a:chExt cx="37033111" cy="28598317"/>
          </a:xfrm>
        </p:grpSpPr>
        <p:sp>
          <p:nvSpPr>
            <p:cNvPr id="5" name="Freeform 5"/>
            <p:cNvSpPr/>
            <p:nvPr/>
          </p:nvSpPr>
          <p:spPr>
            <a:xfrm>
              <a:off x="0" y="0"/>
              <a:ext cx="37682934" cy="28598369"/>
            </a:xfrm>
            <a:custGeom>
              <a:avLst/>
              <a:gdLst/>
              <a:ahLst/>
              <a:cxnLst/>
              <a:rect l="l" t="t" r="r" b="b"/>
              <a:pathLst>
                <a:path w="37682934" h="28598369">
                  <a:moveTo>
                    <a:pt x="23999952" y="0"/>
                  </a:moveTo>
                  <a:cubicBezTo>
                    <a:pt x="23652607" y="0"/>
                    <a:pt x="23307421" y="12446"/>
                    <a:pt x="22965283" y="37465"/>
                  </a:cubicBezTo>
                  <a:cubicBezTo>
                    <a:pt x="17251426" y="455803"/>
                    <a:pt x="12165965" y="4283964"/>
                    <a:pt x="10080879" y="9568688"/>
                  </a:cubicBezTo>
                  <a:cubicBezTo>
                    <a:pt x="9507601" y="11021695"/>
                    <a:pt x="9189720" y="13565760"/>
                    <a:pt x="7820152" y="14537182"/>
                  </a:cubicBezTo>
                  <a:cubicBezTo>
                    <a:pt x="5536692" y="16156687"/>
                    <a:pt x="1533144" y="14846046"/>
                    <a:pt x="271526" y="17945481"/>
                  </a:cubicBezTo>
                  <a:cubicBezTo>
                    <a:pt x="82804" y="18409031"/>
                    <a:pt x="127" y="18907379"/>
                    <a:pt x="0" y="19408902"/>
                  </a:cubicBezTo>
                  <a:lnTo>
                    <a:pt x="0" y="19409918"/>
                  </a:lnTo>
                  <a:cubicBezTo>
                    <a:pt x="0" y="19793457"/>
                    <a:pt x="48514" y="20178903"/>
                    <a:pt x="134874" y="20551902"/>
                  </a:cubicBezTo>
                  <a:cubicBezTo>
                    <a:pt x="926211" y="23969980"/>
                    <a:pt x="4044950" y="26417650"/>
                    <a:pt x="7211695" y="27544142"/>
                  </a:cubicBezTo>
                  <a:cubicBezTo>
                    <a:pt x="9264523" y="28274392"/>
                    <a:pt x="11449304" y="28598369"/>
                    <a:pt x="13669011" y="28598369"/>
                  </a:cubicBezTo>
                  <a:cubicBezTo>
                    <a:pt x="19220435" y="28598369"/>
                    <a:pt x="24991061" y="26571829"/>
                    <a:pt x="29467429" y="23803992"/>
                  </a:cubicBezTo>
                  <a:cubicBezTo>
                    <a:pt x="34132267" y="20919568"/>
                    <a:pt x="37682934" y="15191107"/>
                    <a:pt x="36932744" y="9578849"/>
                  </a:cubicBezTo>
                  <a:cubicBezTo>
                    <a:pt x="36282378" y="4713353"/>
                    <a:pt x="32156146" y="1532003"/>
                    <a:pt x="27583259" y="430531"/>
                  </a:cubicBezTo>
                  <a:cubicBezTo>
                    <a:pt x="26401523" y="145796"/>
                    <a:pt x="25189814" y="0"/>
                    <a:pt x="24000713" y="0"/>
                  </a:cubicBezTo>
                  <a:cubicBezTo>
                    <a:pt x="24000459" y="0"/>
                    <a:pt x="24000205" y="0"/>
                    <a:pt x="24000078" y="0"/>
                  </a:cubicBezTo>
                  <a:close/>
                </a:path>
              </a:pathLst>
            </a:custGeom>
            <a:solidFill>
              <a:srgbClr val="F4D743">
                <a:alpha val="46667"/>
              </a:srgbClr>
            </a:solidFill>
            <a:ln w="12700">
              <a:solidFill>
                <a:srgbClr val="000000"/>
              </a:solidFill>
            </a:ln>
          </p:spPr>
          <p:txBody>
            <a:bodyPr/>
            <a:lstStyle/>
            <a:p>
              <a:endParaRPr lang="en-SE"/>
            </a:p>
          </p:txBody>
        </p:sp>
      </p:grpSp>
      <p:sp>
        <p:nvSpPr>
          <p:cNvPr id="6" name="TextBox 6"/>
          <p:cNvSpPr txBox="1"/>
          <p:nvPr/>
        </p:nvSpPr>
        <p:spPr>
          <a:xfrm>
            <a:off x="2011334" y="3688688"/>
            <a:ext cx="14265333" cy="122872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FFFFFF"/>
                </a:solidFill>
                <a:latin typeface="Nunito"/>
              </a:rPr>
              <a:t>Hasta la vista, baby </a:t>
            </a:r>
          </a:p>
        </p:txBody>
      </p:sp>
      <p:sp>
        <p:nvSpPr>
          <p:cNvPr id="7" name="TextBox 7"/>
          <p:cNvSpPr txBox="1"/>
          <p:nvPr/>
        </p:nvSpPr>
        <p:spPr>
          <a:xfrm>
            <a:off x="4957756" y="5075746"/>
            <a:ext cx="8028151" cy="481330"/>
          </a:xfrm>
          <a:prstGeom prst="rect">
            <a:avLst/>
          </a:prstGeom>
        </p:spPr>
        <p:txBody>
          <a:bodyPr lIns="0" tIns="0" rIns="0" bIns="0" rtlCol="0" anchor="t">
            <a:spAutoFit/>
          </a:bodyPr>
          <a:lstStyle/>
          <a:p>
            <a:pPr marL="0" lvl="0" indent="0" algn="ctr">
              <a:lnSpc>
                <a:spcPts val="3919"/>
              </a:lnSpc>
              <a:spcBef>
                <a:spcPct val="0"/>
              </a:spcBef>
            </a:pPr>
            <a:r>
              <a:rPr lang="en-US" sz="2799">
                <a:solidFill>
                  <a:srgbClr val="FFFFFF"/>
                </a:solidFill>
                <a:latin typeface="Nunito"/>
              </a:rPr>
              <a:t>Q&amp;A</a:t>
            </a:r>
          </a:p>
        </p:txBody>
      </p:sp>
      <p:pic>
        <p:nvPicPr>
          <p:cNvPr id="9" name="Picture 8" descr="A group of people in a crowd&#10;&#10;Description automatically generated">
            <a:extLst>
              <a:ext uri="{FF2B5EF4-FFF2-40B4-BE49-F238E27FC236}">
                <a16:creationId xmlns:a16="http://schemas.microsoft.com/office/drawing/2014/main" id="{95542E54-79FF-1758-3867-E35CF10BC7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2421" y="5887102"/>
            <a:ext cx="5813760" cy="323375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3662146">
            <a:off x="-3368498" y="-3084494"/>
            <a:ext cx="12474931" cy="9660095"/>
            <a:chOff x="0" y="0"/>
            <a:chExt cx="38768655" cy="30020920"/>
          </a:xfrm>
        </p:grpSpPr>
        <p:sp>
          <p:nvSpPr>
            <p:cNvPr id="3" name="Freeform 3"/>
            <p:cNvSpPr/>
            <p:nvPr/>
          </p:nvSpPr>
          <p:spPr>
            <a:xfrm>
              <a:off x="-1673860" y="0"/>
              <a:ext cx="41136571" cy="30020896"/>
            </a:xfrm>
            <a:custGeom>
              <a:avLst/>
              <a:gdLst/>
              <a:ahLst/>
              <a:cxnLst/>
              <a:rect l="l" t="t" r="r" b="b"/>
              <a:pathLst>
                <a:path w="41136571" h="30020896">
                  <a:moveTo>
                    <a:pt x="16397986" y="0"/>
                  </a:moveTo>
                  <a:cubicBezTo>
                    <a:pt x="16278352" y="0"/>
                    <a:pt x="16158846" y="2794"/>
                    <a:pt x="16039211" y="8255"/>
                  </a:cubicBezTo>
                  <a:cubicBezTo>
                    <a:pt x="15214854" y="46482"/>
                    <a:pt x="14393164" y="216789"/>
                    <a:pt x="13595858" y="520446"/>
                  </a:cubicBezTo>
                  <a:cubicBezTo>
                    <a:pt x="9641459" y="2025904"/>
                    <a:pt x="6371209" y="5587365"/>
                    <a:pt x="4309110" y="9193911"/>
                  </a:cubicBezTo>
                  <a:cubicBezTo>
                    <a:pt x="724408" y="15463520"/>
                    <a:pt x="0" y="24364442"/>
                    <a:pt x="7255764" y="28303094"/>
                  </a:cubicBezTo>
                  <a:cubicBezTo>
                    <a:pt x="9549130" y="29547948"/>
                    <a:pt x="12408281" y="30020896"/>
                    <a:pt x="15370683" y="30020896"/>
                  </a:cubicBezTo>
                  <a:cubicBezTo>
                    <a:pt x="19460591" y="30020896"/>
                    <a:pt x="23747096" y="29119450"/>
                    <a:pt x="27012645" y="28103323"/>
                  </a:cubicBezTo>
                  <a:cubicBezTo>
                    <a:pt x="32142047" y="26507315"/>
                    <a:pt x="38200710" y="23879177"/>
                    <a:pt x="40011858" y="18349215"/>
                  </a:cubicBezTo>
                  <a:cubicBezTo>
                    <a:pt x="41136571" y="14915007"/>
                    <a:pt x="40065706" y="11369295"/>
                    <a:pt x="36719637" y="9825864"/>
                  </a:cubicBezTo>
                  <a:cubicBezTo>
                    <a:pt x="32461454" y="7861808"/>
                    <a:pt x="29585921" y="8915528"/>
                    <a:pt x="25806654" y="5398898"/>
                  </a:cubicBezTo>
                  <a:cubicBezTo>
                    <a:pt x="23873460" y="3599943"/>
                    <a:pt x="21891497" y="1619759"/>
                    <a:pt x="19408393" y="601092"/>
                  </a:cubicBezTo>
                  <a:cubicBezTo>
                    <a:pt x="18433288" y="201041"/>
                    <a:pt x="17416146" y="0"/>
                    <a:pt x="16397986" y="0"/>
                  </a:cubicBezTo>
                  <a:close/>
                </a:path>
              </a:pathLst>
            </a:custGeom>
            <a:solidFill>
              <a:srgbClr val="FFDE32"/>
            </a:solidFill>
            <a:ln w="12700">
              <a:solidFill>
                <a:srgbClr val="000000"/>
              </a:solidFill>
            </a:ln>
          </p:spPr>
          <p:txBody>
            <a:bodyPr/>
            <a:lstStyle/>
            <a:p>
              <a:endParaRPr lang="en-SE"/>
            </a:p>
          </p:txBody>
        </p:sp>
      </p:grpSp>
      <p:grpSp>
        <p:nvGrpSpPr>
          <p:cNvPr id="4" name="Group 4"/>
          <p:cNvGrpSpPr>
            <a:grpSpLocks noChangeAspect="1"/>
          </p:cNvGrpSpPr>
          <p:nvPr/>
        </p:nvGrpSpPr>
        <p:grpSpPr>
          <a:xfrm rot="305184">
            <a:off x="-5548634" y="-35816"/>
            <a:ext cx="14186851" cy="10985739"/>
            <a:chOff x="0" y="0"/>
            <a:chExt cx="38768655" cy="30020920"/>
          </a:xfrm>
        </p:grpSpPr>
        <p:sp>
          <p:nvSpPr>
            <p:cNvPr id="5" name="Freeform 5"/>
            <p:cNvSpPr/>
            <p:nvPr/>
          </p:nvSpPr>
          <p:spPr>
            <a:xfrm>
              <a:off x="-1673860" y="0"/>
              <a:ext cx="41136571" cy="30020896"/>
            </a:xfrm>
            <a:custGeom>
              <a:avLst/>
              <a:gdLst/>
              <a:ahLst/>
              <a:cxnLst/>
              <a:rect l="l" t="t" r="r" b="b"/>
              <a:pathLst>
                <a:path w="41136571" h="30020896">
                  <a:moveTo>
                    <a:pt x="16397986" y="0"/>
                  </a:moveTo>
                  <a:cubicBezTo>
                    <a:pt x="16278352" y="0"/>
                    <a:pt x="16158846" y="2794"/>
                    <a:pt x="16039211" y="8255"/>
                  </a:cubicBezTo>
                  <a:cubicBezTo>
                    <a:pt x="15214854" y="46482"/>
                    <a:pt x="14393164" y="216789"/>
                    <a:pt x="13595858" y="520446"/>
                  </a:cubicBezTo>
                  <a:cubicBezTo>
                    <a:pt x="9641459" y="2025904"/>
                    <a:pt x="6371209" y="5587365"/>
                    <a:pt x="4309110" y="9193911"/>
                  </a:cubicBezTo>
                  <a:cubicBezTo>
                    <a:pt x="724408" y="15463520"/>
                    <a:pt x="0" y="24364442"/>
                    <a:pt x="7255764" y="28303094"/>
                  </a:cubicBezTo>
                  <a:cubicBezTo>
                    <a:pt x="9549130" y="29547948"/>
                    <a:pt x="12408281" y="30020896"/>
                    <a:pt x="15370683" y="30020896"/>
                  </a:cubicBezTo>
                  <a:cubicBezTo>
                    <a:pt x="19460591" y="30020896"/>
                    <a:pt x="23747096" y="29119450"/>
                    <a:pt x="27012645" y="28103323"/>
                  </a:cubicBezTo>
                  <a:cubicBezTo>
                    <a:pt x="32142047" y="26507315"/>
                    <a:pt x="38200710" y="23879177"/>
                    <a:pt x="40011858" y="18349215"/>
                  </a:cubicBezTo>
                  <a:cubicBezTo>
                    <a:pt x="41136571" y="14915007"/>
                    <a:pt x="40065706" y="11369295"/>
                    <a:pt x="36719637" y="9825864"/>
                  </a:cubicBezTo>
                  <a:cubicBezTo>
                    <a:pt x="32461454" y="7861808"/>
                    <a:pt x="29585921" y="8915528"/>
                    <a:pt x="25806654" y="5398898"/>
                  </a:cubicBezTo>
                  <a:cubicBezTo>
                    <a:pt x="23873460" y="3599943"/>
                    <a:pt x="21891497" y="1619759"/>
                    <a:pt x="19408393" y="601092"/>
                  </a:cubicBezTo>
                  <a:cubicBezTo>
                    <a:pt x="18433288" y="201041"/>
                    <a:pt x="17416146" y="0"/>
                    <a:pt x="16397986" y="0"/>
                  </a:cubicBezTo>
                  <a:close/>
                </a:path>
              </a:pathLst>
            </a:custGeom>
            <a:blipFill>
              <a:blip r:embed="rId3"/>
              <a:stretch>
                <a:fillRect l="-8058" r="-8058"/>
              </a:stretch>
            </a:blipFill>
          </p:spPr>
          <p:txBody>
            <a:bodyPr/>
            <a:lstStyle/>
            <a:p>
              <a:endParaRPr lang="en-SE"/>
            </a:p>
          </p:txBody>
        </p:sp>
      </p:grpSp>
      <p:sp>
        <p:nvSpPr>
          <p:cNvPr id="6" name="Freeform 6"/>
          <p:cNvSpPr/>
          <p:nvPr/>
        </p:nvSpPr>
        <p:spPr>
          <a:xfrm>
            <a:off x="10485862" y="4533900"/>
            <a:ext cx="3365209" cy="3130356"/>
          </a:xfrm>
          <a:custGeom>
            <a:avLst/>
            <a:gdLst/>
            <a:ahLst/>
            <a:cxnLst/>
            <a:rect l="l" t="t" r="r" b="b"/>
            <a:pathLst>
              <a:path w="2586840" h="2596079">
                <a:moveTo>
                  <a:pt x="0" y="0"/>
                </a:moveTo>
                <a:lnTo>
                  <a:pt x="2586841" y="0"/>
                </a:lnTo>
                <a:lnTo>
                  <a:pt x="2586841" y="2596079"/>
                </a:lnTo>
                <a:lnTo>
                  <a:pt x="0" y="2596079"/>
                </a:lnTo>
                <a:lnTo>
                  <a:pt x="0" y="0"/>
                </a:lnTo>
                <a:close/>
              </a:path>
            </a:pathLst>
          </a:custGeom>
          <a:blipFill>
            <a:blip r:embed="rId4"/>
            <a:stretch>
              <a:fillRect/>
            </a:stretch>
          </a:blipFill>
        </p:spPr>
        <p:txBody>
          <a:bodyPr/>
          <a:lstStyle/>
          <a:p>
            <a:endParaRPr lang="en-SE" dirty="0"/>
          </a:p>
        </p:txBody>
      </p:sp>
      <p:sp>
        <p:nvSpPr>
          <p:cNvPr id="7" name="Freeform 7"/>
          <p:cNvSpPr/>
          <p:nvPr/>
        </p:nvSpPr>
        <p:spPr>
          <a:xfrm>
            <a:off x="14249400" y="4533900"/>
            <a:ext cx="3365209" cy="3130356"/>
          </a:xfrm>
          <a:custGeom>
            <a:avLst/>
            <a:gdLst/>
            <a:ahLst/>
            <a:cxnLst/>
            <a:rect l="l" t="t" r="r" b="b"/>
            <a:pathLst>
              <a:path w="2596079" h="2596079">
                <a:moveTo>
                  <a:pt x="0" y="0"/>
                </a:moveTo>
                <a:lnTo>
                  <a:pt x="2596080" y="0"/>
                </a:lnTo>
                <a:lnTo>
                  <a:pt x="2596080" y="2596079"/>
                </a:lnTo>
                <a:lnTo>
                  <a:pt x="0" y="2596079"/>
                </a:lnTo>
                <a:lnTo>
                  <a:pt x="0" y="0"/>
                </a:lnTo>
                <a:close/>
              </a:path>
            </a:pathLst>
          </a:custGeom>
          <a:blipFill>
            <a:blip r:embed="rId5"/>
            <a:stretch>
              <a:fillRect/>
            </a:stretch>
          </a:blipFill>
        </p:spPr>
        <p:txBody>
          <a:bodyPr/>
          <a:lstStyle/>
          <a:p>
            <a:endParaRPr lang="en-SE"/>
          </a:p>
        </p:txBody>
      </p:sp>
      <p:sp>
        <p:nvSpPr>
          <p:cNvPr id="8" name="TextBox 8"/>
          <p:cNvSpPr txBox="1"/>
          <p:nvPr/>
        </p:nvSpPr>
        <p:spPr>
          <a:xfrm>
            <a:off x="11125649" y="914400"/>
            <a:ext cx="6133651" cy="978684"/>
          </a:xfrm>
          <a:prstGeom prst="rect">
            <a:avLst/>
          </a:prstGeom>
        </p:spPr>
        <p:txBody>
          <a:bodyPr lIns="0" tIns="0" rIns="0" bIns="0" rtlCol="0" anchor="t">
            <a:spAutoFit/>
          </a:bodyPr>
          <a:lstStyle/>
          <a:p>
            <a:pPr algn="r">
              <a:lnSpc>
                <a:spcPts val="8006"/>
              </a:lnSpc>
            </a:pPr>
            <a:r>
              <a:rPr lang="en-US" sz="5719" dirty="0">
                <a:solidFill>
                  <a:srgbClr val="FFFFFF"/>
                </a:solidFill>
                <a:latin typeface="Nunito Bold"/>
              </a:rPr>
              <a:t>Introduction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10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childTnLst>
                          </p:cTn>
                        </p:par>
                        <p:par>
                          <p:cTn id="21" fill="hold">
                            <p:stCondLst>
                              <p:cond delay="500"/>
                            </p:stCondLst>
                            <p:childTnLst>
                              <p:par>
                                <p:cTn id="22" presetID="53" presetClass="entr" presetSubtype="16"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p:nvPr/>
        </p:nvGrpSpPr>
        <p:grpSpPr>
          <a:xfrm>
            <a:off x="0" y="5568150"/>
            <a:ext cx="18288000" cy="4718850"/>
            <a:chOff x="0" y="0"/>
            <a:chExt cx="4816593" cy="1242825"/>
          </a:xfrm>
        </p:grpSpPr>
        <p:sp>
          <p:nvSpPr>
            <p:cNvPr id="3" name="Freeform 3"/>
            <p:cNvSpPr/>
            <p:nvPr/>
          </p:nvSpPr>
          <p:spPr>
            <a:xfrm>
              <a:off x="0" y="0"/>
              <a:ext cx="4816592" cy="1242825"/>
            </a:xfrm>
            <a:custGeom>
              <a:avLst/>
              <a:gdLst/>
              <a:ahLst/>
              <a:cxnLst/>
              <a:rect l="l" t="t" r="r" b="b"/>
              <a:pathLst>
                <a:path w="4816592" h="1242825">
                  <a:moveTo>
                    <a:pt x="0" y="0"/>
                  </a:moveTo>
                  <a:lnTo>
                    <a:pt x="4816592" y="0"/>
                  </a:lnTo>
                  <a:lnTo>
                    <a:pt x="4816592" y="1242825"/>
                  </a:lnTo>
                  <a:lnTo>
                    <a:pt x="0" y="1242825"/>
                  </a:lnTo>
                  <a:close/>
                </a:path>
              </a:pathLst>
            </a:custGeom>
            <a:solidFill>
              <a:srgbClr val="F4D743"/>
            </a:solidFill>
          </p:spPr>
          <p:txBody>
            <a:bodyPr/>
            <a:lstStyle/>
            <a:p>
              <a:endParaRPr lang="en-SE"/>
            </a:p>
          </p:txBody>
        </p:sp>
        <p:sp>
          <p:nvSpPr>
            <p:cNvPr id="4" name="TextBox 4"/>
            <p:cNvSpPr txBox="1"/>
            <p:nvPr/>
          </p:nvSpPr>
          <p:spPr>
            <a:xfrm>
              <a:off x="0" y="-38100"/>
              <a:ext cx="4816593" cy="1280925"/>
            </a:xfrm>
            <a:prstGeom prst="rect">
              <a:avLst/>
            </a:prstGeom>
          </p:spPr>
          <p:txBody>
            <a:bodyPr lIns="50800" tIns="50800" rIns="50800" bIns="50800" rtlCol="0" anchor="ctr"/>
            <a:lstStyle/>
            <a:p>
              <a:pPr algn="ctr">
                <a:lnSpc>
                  <a:spcPts val="3359"/>
                </a:lnSpc>
              </a:pPr>
              <a:endParaRPr/>
            </a:p>
          </p:txBody>
        </p:sp>
      </p:grpSp>
      <p:sp>
        <p:nvSpPr>
          <p:cNvPr id="5" name="Freeform 5"/>
          <p:cNvSpPr/>
          <p:nvPr/>
        </p:nvSpPr>
        <p:spPr>
          <a:xfrm>
            <a:off x="3291544" y="2622971"/>
            <a:ext cx="11704912" cy="4416767"/>
          </a:xfrm>
          <a:custGeom>
            <a:avLst/>
            <a:gdLst/>
            <a:ahLst/>
            <a:cxnLst/>
            <a:rect l="l" t="t" r="r" b="b"/>
            <a:pathLst>
              <a:path w="11704912" h="4416767">
                <a:moveTo>
                  <a:pt x="0" y="0"/>
                </a:moveTo>
                <a:lnTo>
                  <a:pt x="11704912" y="0"/>
                </a:lnTo>
                <a:lnTo>
                  <a:pt x="11704912" y="4416767"/>
                </a:lnTo>
                <a:lnTo>
                  <a:pt x="0" y="44167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6" name="Group 6"/>
          <p:cNvGrpSpPr>
            <a:grpSpLocks noChangeAspect="1"/>
          </p:cNvGrpSpPr>
          <p:nvPr/>
        </p:nvGrpSpPr>
        <p:grpSpPr>
          <a:xfrm>
            <a:off x="3963095" y="2884978"/>
            <a:ext cx="2071530" cy="2071522"/>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t="-25589"/>
              </a:stretch>
            </a:blipFill>
          </p:spPr>
          <p:txBody>
            <a:bodyPr/>
            <a:lstStyle/>
            <a:p>
              <a:endParaRPr lang="en-SE"/>
            </a:p>
          </p:txBody>
        </p:sp>
      </p:grpSp>
      <p:grpSp>
        <p:nvGrpSpPr>
          <p:cNvPr id="8" name="Group 8"/>
          <p:cNvGrpSpPr>
            <a:grpSpLocks noChangeAspect="1"/>
          </p:cNvGrpSpPr>
          <p:nvPr/>
        </p:nvGrpSpPr>
        <p:grpSpPr>
          <a:xfrm>
            <a:off x="6728808" y="2884978"/>
            <a:ext cx="2071530" cy="2071522"/>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t="-2562" b="-2562"/>
              </a:stretch>
            </a:blipFill>
          </p:spPr>
          <p:txBody>
            <a:bodyPr/>
            <a:lstStyle/>
            <a:p>
              <a:endParaRPr lang="en-SE"/>
            </a:p>
          </p:txBody>
        </p:sp>
      </p:grpSp>
      <p:grpSp>
        <p:nvGrpSpPr>
          <p:cNvPr id="10" name="Group 10"/>
          <p:cNvGrpSpPr>
            <a:grpSpLocks noChangeAspect="1"/>
          </p:cNvGrpSpPr>
          <p:nvPr/>
        </p:nvGrpSpPr>
        <p:grpSpPr>
          <a:xfrm>
            <a:off x="9494522" y="2884978"/>
            <a:ext cx="2071530" cy="2071522"/>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19052" r="-30479"/>
              </a:stretch>
            </a:blipFill>
          </p:spPr>
          <p:txBody>
            <a:bodyPr/>
            <a:lstStyle/>
            <a:p>
              <a:endParaRPr lang="en-SE"/>
            </a:p>
          </p:txBody>
        </p:sp>
      </p:grpSp>
      <p:grpSp>
        <p:nvGrpSpPr>
          <p:cNvPr id="12" name="Group 12"/>
          <p:cNvGrpSpPr>
            <a:grpSpLocks noChangeAspect="1"/>
          </p:cNvGrpSpPr>
          <p:nvPr/>
        </p:nvGrpSpPr>
        <p:grpSpPr>
          <a:xfrm>
            <a:off x="12260236" y="2884978"/>
            <a:ext cx="2071530" cy="2071522"/>
            <a:chOff x="0" y="0"/>
            <a:chExt cx="6350000" cy="6349975"/>
          </a:xfrm>
        </p:grpSpPr>
        <p:sp>
          <p:nvSpPr>
            <p:cNvPr id="13" name="Freeform 1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16115" r="-16115"/>
              </a:stretch>
            </a:blipFill>
          </p:spPr>
          <p:txBody>
            <a:bodyPr/>
            <a:lstStyle/>
            <a:p>
              <a:endParaRPr lang="en-SE"/>
            </a:p>
          </p:txBody>
        </p:sp>
      </p:grpSp>
      <p:sp>
        <p:nvSpPr>
          <p:cNvPr id="14" name="TextBox 14"/>
          <p:cNvSpPr txBox="1"/>
          <p:nvPr/>
        </p:nvSpPr>
        <p:spPr>
          <a:xfrm>
            <a:off x="4724696" y="914400"/>
            <a:ext cx="8838608" cy="978684"/>
          </a:xfrm>
          <a:prstGeom prst="rect">
            <a:avLst/>
          </a:prstGeom>
        </p:spPr>
        <p:txBody>
          <a:bodyPr lIns="0" tIns="0" rIns="0" bIns="0" rtlCol="0" anchor="t">
            <a:spAutoFit/>
          </a:bodyPr>
          <a:lstStyle/>
          <a:p>
            <a:pPr algn="ctr">
              <a:lnSpc>
                <a:spcPts val="8006"/>
              </a:lnSpc>
            </a:pPr>
            <a:r>
              <a:rPr lang="en-US" sz="5719" dirty="0">
                <a:solidFill>
                  <a:srgbClr val="FFFFFF"/>
                </a:solidFill>
                <a:latin typeface="Nunito Bold"/>
              </a:rPr>
              <a:t>Agenda</a:t>
            </a:r>
          </a:p>
        </p:txBody>
      </p:sp>
      <p:sp>
        <p:nvSpPr>
          <p:cNvPr id="15" name="TextBox 15"/>
          <p:cNvSpPr txBox="1"/>
          <p:nvPr/>
        </p:nvSpPr>
        <p:spPr>
          <a:xfrm>
            <a:off x="3518417" y="7260407"/>
            <a:ext cx="2981379" cy="462791"/>
          </a:xfrm>
          <a:prstGeom prst="rect">
            <a:avLst/>
          </a:prstGeom>
        </p:spPr>
        <p:txBody>
          <a:bodyPr lIns="0" tIns="0" rIns="0" bIns="0" rtlCol="0" anchor="t">
            <a:spAutoFit/>
          </a:bodyPr>
          <a:lstStyle/>
          <a:p>
            <a:pPr algn="ctr">
              <a:lnSpc>
                <a:spcPts val="3891"/>
              </a:lnSpc>
            </a:pPr>
            <a:r>
              <a:rPr lang="en-US" sz="2779">
                <a:solidFill>
                  <a:srgbClr val="000000"/>
                </a:solidFill>
                <a:latin typeface="Nunito Bold"/>
              </a:rPr>
              <a:t>THE PROBLEM</a:t>
            </a:r>
          </a:p>
        </p:txBody>
      </p:sp>
      <p:sp>
        <p:nvSpPr>
          <p:cNvPr id="16" name="TextBox 16"/>
          <p:cNvSpPr txBox="1"/>
          <p:nvPr/>
        </p:nvSpPr>
        <p:spPr>
          <a:xfrm>
            <a:off x="6334790" y="7260407"/>
            <a:ext cx="2981379" cy="482055"/>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THE SOLUTION</a:t>
            </a:r>
          </a:p>
        </p:txBody>
      </p:sp>
      <p:sp>
        <p:nvSpPr>
          <p:cNvPr id="17" name="TextBox 17"/>
          <p:cNvSpPr txBox="1"/>
          <p:nvPr/>
        </p:nvSpPr>
        <p:spPr>
          <a:xfrm>
            <a:off x="9039598" y="7260407"/>
            <a:ext cx="2981379" cy="482055"/>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THE DEMO</a:t>
            </a:r>
          </a:p>
        </p:txBody>
      </p:sp>
      <p:sp>
        <p:nvSpPr>
          <p:cNvPr id="18" name="TextBox 18"/>
          <p:cNvSpPr txBox="1"/>
          <p:nvPr/>
        </p:nvSpPr>
        <p:spPr>
          <a:xfrm>
            <a:off x="11771321" y="7260407"/>
            <a:ext cx="3583966" cy="462791"/>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THE TECHNIQUES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par>
                                <p:cTn id="12" presetID="22" presetClass="entr" presetSubtype="1"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par>
                                <p:cTn id="15" presetID="22" presetClass="entr" presetSubtype="1"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par>
                                <p:cTn id="18" presetID="22" presetClass="entr" presetSubtype="1"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par>
                                <p:cTn id="21" presetID="22" presetClass="entr" presetSubtype="1"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up)">
                                      <p:cBhvr>
                                        <p:cTn id="23" dur="500"/>
                                        <p:tgtEl>
                                          <p:spTgt spid="12"/>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up)">
                                      <p:cBhvr>
                                        <p:cTn id="26" dur="500"/>
                                        <p:tgtEl>
                                          <p:spTgt spid="15"/>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up)">
                                      <p:cBhvr>
                                        <p:cTn id="29" dur="500"/>
                                        <p:tgtEl>
                                          <p:spTgt spid="16"/>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up)">
                                      <p:cBhvr>
                                        <p:cTn id="32" dur="500"/>
                                        <p:tgtEl>
                                          <p:spTgt spid="17"/>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up)">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p:bldP spid="15" grpId="0"/>
      <p:bldP spid="16" grpId="0"/>
      <p:bldP spid="17"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sp>
        <p:nvSpPr>
          <p:cNvPr id="2" name="TextBox 2"/>
          <p:cNvSpPr txBox="1"/>
          <p:nvPr/>
        </p:nvSpPr>
        <p:spPr>
          <a:xfrm>
            <a:off x="5187554" y="1093904"/>
            <a:ext cx="8838608" cy="978647"/>
          </a:xfrm>
          <a:prstGeom prst="rect">
            <a:avLst/>
          </a:prstGeom>
        </p:spPr>
        <p:txBody>
          <a:bodyPr lIns="0" tIns="0" rIns="0" bIns="0" rtlCol="0" anchor="t">
            <a:spAutoFit/>
          </a:bodyPr>
          <a:lstStyle/>
          <a:p>
            <a:pPr algn="ctr">
              <a:lnSpc>
                <a:spcPts val="8006"/>
              </a:lnSpc>
            </a:pPr>
            <a:r>
              <a:rPr lang="en-US" sz="5719" dirty="0">
                <a:solidFill>
                  <a:srgbClr val="FFFFFF"/>
                </a:solidFill>
                <a:latin typeface="Nunito Bold"/>
              </a:rPr>
              <a:t>Meet Our Best Team</a:t>
            </a:r>
          </a:p>
        </p:txBody>
      </p:sp>
      <p:sp>
        <p:nvSpPr>
          <p:cNvPr id="31" name="AutoShape 31"/>
          <p:cNvSpPr/>
          <p:nvPr/>
        </p:nvSpPr>
        <p:spPr>
          <a:xfrm>
            <a:off x="-475751" y="9220200"/>
            <a:ext cx="19239502" cy="0"/>
          </a:xfrm>
          <a:prstGeom prst="line">
            <a:avLst/>
          </a:prstGeom>
          <a:ln w="38100" cap="flat">
            <a:solidFill>
              <a:srgbClr val="F4D743"/>
            </a:solidFill>
            <a:prstDash val="solid"/>
            <a:headEnd type="none" w="sm" len="sm"/>
            <a:tailEnd type="none" w="sm" len="sm"/>
          </a:ln>
        </p:spPr>
        <p:txBody>
          <a:bodyPr/>
          <a:lstStyle/>
          <a:p>
            <a:endParaRPr lang="en-SE"/>
          </a:p>
        </p:txBody>
      </p:sp>
      <p:grpSp>
        <p:nvGrpSpPr>
          <p:cNvPr id="41" name="Group 2">
            <a:extLst>
              <a:ext uri="{FF2B5EF4-FFF2-40B4-BE49-F238E27FC236}">
                <a16:creationId xmlns:a16="http://schemas.microsoft.com/office/drawing/2014/main" id="{B674FDD9-FC04-7F39-B679-77B9A8B187AF}"/>
              </a:ext>
            </a:extLst>
          </p:cNvPr>
          <p:cNvGrpSpPr/>
          <p:nvPr/>
        </p:nvGrpSpPr>
        <p:grpSpPr>
          <a:xfrm>
            <a:off x="1706312" y="2795928"/>
            <a:ext cx="3603056" cy="5375469"/>
            <a:chOff x="0" y="0"/>
            <a:chExt cx="948953" cy="1415761"/>
          </a:xfrm>
        </p:grpSpPr>
        <p:sp>
          <p:nvSpPr>
            <p:cNvPr id="42" name="Freeform 3">
              <a:extLst>
                <a:ext uri="{FF2B5EF4-FFF2-40B4-BE49-F238E27FC236}">
                  <a16:creationId xmlns:a16="http://schemas.microsoft.com/office/drawing/2014/main" id="{C6F1C0F8-8A63-BC42-974B-B3FA09E509A8}"/>
                </a:ext>
              </a:extLst>
            </p:cNvPr>
            <p:cNvSpPr/>
            <p:nvPr/>
          </p:nvSpPr>
          <p:spPr>
            <a:xfrm>
              <a:off x="0" y="0"/>
              <a:ext cx="948953" cy="1415761"/>
            </a:xfrm>
            <a:custGeom>
              <a:avLst/>
              <a:gdLst/>
              <a:ahLst/>
              <a:cxnLst/>
              <a:rect l="l" t="t" r="r" b="b"/>
              <a:pathLst>
                <a:path w="948953" h="1415761">
                  <a:moveTo>
                    <a:pt x="66610" y="0"/>
                  </a:moveTo>
                  <a:lnTo>
                    <a:pt x="882343" y="0"/>
                  </a:lnTo>
                  <a:cubicBezTo>
                    <a:pt x="919131" y="0"/>
                    <a:pt x="948953" y="29822"/>
                    <a:pt x="948953" y="66610"/>
                  </a:cubicBezTo>
                  <a:lnTo>
                    <a:pt x="948953" y="1349151"/>
                  </a:lnTo>
                  <a:cubicBezTo>
                    <a:pt x="948953" y="1385939"/>
                    <a:pt x="919131" y="1415761"/>
                    <a:pt x="882343" y="1415761"/>
                  </a:cubicBezTo>
                  <a:lnTo>
                    <a:pt x="66610" y="1415761"/>
                  </a:lnTo>
                  <a:cubicBezTo>
                    <a:pt x="29822" y="1415761"/>
                    <a:pt x="0" y="1385939"/>
                    <a:pt x="0" y="1349151"/>
                  </a:cubicBezTo>
                  <a:lnTo>
                    <a:pt x="0" y="66610"/>
                  </a:lnTo>
                  <a:cubicBezTo>
                    <a:pt x="0" y="29822"/>
                    <a:pt x="29822" y="0"/>
                    <a:pt x="66610" y="0"/>
                  </a:cubicBezTo>
                  <a:close/>
                </a:path>
              </a:pathLst>
            </a:custGeom>
            <a:solidFill>
              <a:srgbClr val="FFDE32"/>
            </a:solidFill>
          </p:spPr>
          <p:txBody>
            <a:bodyPr/>
            <a:lstStyle/>
            <a:p>
              <a:endParaRPr lang="en-SE"/>
            </a:p>
          </p:txBody>
        </p:sp>
        <p:sp>
          <p:nvSpPr>
            <p:cNvPr id="43" name="TextBox 4">
              <a:extLst>
                <a:ext uri="{FF2B5EF4-FFF2-40B4-BE49-F238E27FC236}">
                  <a16:creationId xmlns:a16="http://schemas.microsoft.com/office/drawing/2014/main" id="{D2A92820-CFDA-43BB-345D-4E5D5D93E00D}"/>
                </a:ext>
              </a:extLst>
            </p:cNvPr>
            <p:cNvSpPr txBox="1"/>
            <p:nvPr/>
          </p:nvSpPr>
          <p:spPr>
            <a:xfrm>
              <a:off x="0" y="-38100"/>
              <a:ext cx="948953" cy="1453861"/>
            </a:xfrm>
            <a:prstGeom prst="rect">
              <a:avLst/>
            </a:prstGeom>
          </p:spPr>
          <p:txBody>
            <a:bodyPr lIns="50800" tIns="50800" rIns="50800" bIns="50800" rtlCol="0" anchor="ctr"/>
            <a:lstStyle/>
            <a:p>
              <a:pPr algn="ctr">
                <a:lnSpc>
                  <a:spcPts val="3359"/>
                </a:lnSpc>
              </a:pPr>
              <a:endParaRPr/>
            </a:p>
          </p:txBody>
        </p:sp>
      </p:grpSp>
      <p:grpSp>
        <p:nvGrpSpPr>
          <p:cNvPr id="44" name="Group 5">
            <a:extLst>
              <a:ext uri="{FF2B5EF4-FFF2-40B4-BE49-F238E27FC236}">
                <a16:creationId xmlns:a16="http://schemas.microsoft.com/office/drawing/2014/main" id="{24F30B35-A190-B540-8617-9ADACD606FF1}"/>
              </a:ext>
            </a:extLst>
          </p:cNvPr>
          <p:cNvGrpSpPr/>
          <p:nvPr/>
        </p:nvGrpSpPr>
        <p:grpSpPr>
          <a:xfrm>
            <a:off x="5463752" y="2795928"/>
            <a:ext cx="3603056" cy="5375469"/>
            <a:chOff x="0" y="0"/>
            <a:chExt cx="948953" cy="1415761"/>
          </a:xfrm>
        </p:grpSpPr>
        <p:sp>
          <p:nvSpPr>
            <p:cNvPr id="45" name="Freeform 6">
              <a:extLst>
                <a:ext uri="{FF2B5EF4-FFF2-40B4-BE49-F238E27FC236}">
                  <a16:creationId xmlns:a16="http://schemas.microsoft.com/office/drawing/2014/main" id="{51ADE258-B7F8-3AE5-3F6E-6ED5AD55AC6B}"/>
                </a:ext>
              </a:extLst>
            </p:cNvPr>
            <p:cNvSpPr/>
            <p:nvPr/>
          </p:nvSpPr>
          <p:spPr>
            <a:xfrm>
              <a:off x="0" y="0"/>
              <a:ext cx="948953" cy="1415761"/>
            </a:xfrm>
            <a:custGeom>
              <a:avLst/>
              <a:gdLst/>
              <a:ahLst/>
              <a:cxnLst/>
              <a:rect l="l" t="t" r="r" b="b"/>
              <a:pathLst>
                <a:path w="948953" h="1415761">
                  <a:moveTo>
                    <a:pt x="66610" y="0"/>
                  </a:moveTo>
                  <a:lnTo>
                    <a:pt x="882343" y="0"/>
                  </a:lnTo>
                  <a:cubicBezTo>
                    <a:pt x="919131" y="0"/>
                    <a:pt x="948953" y="29822"/>
                    <a:pt x="948953" y="66610"/>
                  </a:cubicBezTo>
                  <a:lnTo>
                    <a:pt x="948953" y="1349151"/>
                  </a:lnTo>
                  <a:cubicBezTo>
                    <a:pt x="948953" y="1385939"/>
                    <a:pt x="919131" y="1415761"/>
                    <a:pt x="882343" y="1415761"/>
                  </a:cubicBezTo>
                  <a:lnTo>
                    <a:pt x="66610" y="1415761"/>
                  </a:lnTo>
                  <a:cubicBezTo>
                    <a:pt x="29822" y="1415761"/>
                    <a:pt x="0" y="1385939"/>
                    <a:pt x="0" y="1349151"/>
                  </a:cubicBezTo>
                  <a:lnTo>
                    <a:pt x="0" y="66610"/>
                  </a:lnTo>
                  <a:cubicBezTo>
                    <a:pt x="0" y="29822"/>
                    <a:pt x="29822" y="0"/>
                    <a:pt x="66610" y="0"/>
                  </a:cubicBezTo>
                  <a:close/>
                </a:path>
              </a:pathLst>
            </a:custGeom>
            <a:solidFill>
              <a:srgbClr val="FFDE32"/>
            </a:solidFill>
          </p:spPr>
          <p:txBody>
            <a:bodyPr/>
            <a:lstStyle/>
            <a:p>
              <a:endParaRPr lang="en-SE"/>
            </a:p>
          </p:txBody>
        </p:sp>
        <p:sp>
          <p:nvSpPr>
            <p:cNvPr id="46" name="TextBox 7">
              <a:extLst>
                <a:ext uri="{FF2B5EF4-FFF2-40B4-BE49-F238E27FC236}">
                  <a16:creationId xmlns:a16="http://schemas.microsoft.com/office/drawing/2014/main" id="{518D081F-EF8F-4239-6E49-4EDBA95A395F}"/>
                </a:ext>
              </a:extLst>
            </p:cNvPr>
            <p:cNvSpPr txBox="1"/>
            <p:nvPr/>
          </p:nvSpPr>
          <p:spPr>
            <a:xfrm>
              <a:off x="0" y="-38100"/>
              <a:ext cx="948953" cy="1453861"/>
            </a:xfrm>
            <a:prstGeom prst="rect">
              <a:avLst/>
            </a:prstGeom>
          </p:spPr>
          <p:txBody>
            <a:bodyPr lIns="50800" tIns="50800" rIns="50800" bIns="50800" rtlCol="0" anchor="ctr"/>
            <a:lstStyle/>
            <a:p>
              <a:pPr algn="ctr">
                <a:lnSpc>
                  <a:spcPts val="3359"/>
                </a:lnSpc>
              </a:pPr>
              <a:endParaRPr/>
            </a:p>
          </p:txBody>
        </p:sp>
      </p:grpSp>
      <p:sp>
        <p:nvSpPr>
          <p:cNvPr id="47" name="Freeform 8">
            <a:extLst>
              <a:ext uri="{FF2B5EF4-FFF2-40B4-BE49-F238E27FC236}">
                <a16:creationId xmlns:a16="http://schemas.microsoft.com/office/drawing/2014/main" id="{3427F971-606D-D47D-7B84-747EEAF51326}"/>
              </a:ext>
            </a:extLst>
          </p:cNvPr>
          <p:cNvSpPr/>
          <p:nvPr/>
        </p:nvSpPr>
        <p:spPr>
          <a:xfrm>
            <a:off x="1881952" y="3047065"/>
            <a:ext cx="3286240" cy="3286240"/>
          </a:xfrm>
          <a:custGeom>
            <a:avLst/>
            <a:gdLst/>
            <a:ahLst/>
            <a:cxnLst/>
            <a:rect l="l" t="t" r="r" b="b"/>
            <a:pathLst>
              <a:path w="3286240" h="3286240">
                <a:moveTo>
                  <a:pt x="0" y="0"/>
                </a:moveTo>
                <a:lnTo>
                  <a:pt x="3286241" y="0"/>
                </a:lnTo>
                <a:lnTo>
                  <a:pt x="3286241" y="3286241"/>
                </a:lnTo>
                <a:lnTo>
                  <a:pt x="0" y="32862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48" name="Group 9">
            <a:extLst>
              <a:ext uri="{FF2B5EF4-FFF2-40B4-BE49-F238E27FC236}">
                <a16:creationId xmlns:a16="http://schemas.microsoft.com/office/drawing/2014/main" id="{113F7C13-7418-09D9-2962-D55796D6E7A7}"/>
              </a:ext>
            </a:extLst>
          </p:cNvPr>
          <p:cNvGrpSpPr>
            <a:grpSpLocks noChangeAspect="1"/>
          </p:cNvGrpSpPr>
          <p:nvPr/>
        </p:nvGrpSpPr>
        <p:grpSpPr>
          <a:xfrm>
            <a:off x="2094992" y="3291561"/>
            <a:ext cx="2797260" cy="2797249"/>
            <a:chOff x="0" y="0"/>
            <a:chExt cx="6350000" cy="6349975"/>
          </a:xfrm>
        </p:grpSpPr>
        <p:sp>
          <p:nvSpPr>
            <p:cNvPr id="49" name="Freeform 10">
              <a:extLst>
                <a:ext uri="{FF2B5EF4-FFF2-40B4-BE49-F238E27FC236}">
                  <a16:creationId xmlns:a16="http://schemas.microsoft.com/office/drawing/2014/main" id="{5B2E8399-F3AE-ED56-9E14-DEA81D254924}"/>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32847" r="-32847"/>
              </a:stretch>
            </a:blipFill>
          </p:spPr>
          <p:txBody>
            <a:bodyPr/>
            <a:lstStyle/>
            <a:p>
              <a:endParaRPr lang="en-SE"/>
            </a:p>
          </p:txBody>
        </p:sp>
      </p:grpSp>
      <p:grpSp>
        <p:nvGrpSpPr>
          <p:cNvPr id="50" name="Group 11">
            <a:extLst>
              <a:ext uri="{FF2B5EF4-FFF2-40B4-BE49-F238E27FC236}">
                <a16:creationId xmlns:a16="http://schemas.microsoft.com/office/drawing/2014/main" id="{AC0D64BA-636A-3A71-CD80-C60E173C283B}"/>
              </a:ext>
            </a:extLst>
          </p:cNvPr>
          <p:cNvGrpSpPr/>
          <p:nvPr/>
        </p:nvGrpSpPr>
        <p:grpSpPr>
          <a:xfrm>
            <a:off x="9221192" y="2795928"/>
            <a:ext cx="3603056" cy="5375469"/>
            <a:chOff x="0" y="0"/>
            <a:chExt cx="948953" cy="1415761"/>
          </a:xfrm>
        </p:grpSpPr>
        <p:sp>
          <p:nvSpPr>
            <p:cNvPr id="51" name="Freeform 12">
              <a:extLst>
                <a:ext uri="{FF2B5EF4-FFF2-40B4-BE49-F238E27FC236}">
                  <a16:creationId xmlns:a16="http://schemas.microsoft.com/office/drawing/2014/main" id="{60CADF36-C474-B326-1F33-0A631A2334FB}"/>
                </a:ext>
              </a:extLst>
            </p:cNvPr>
            <p:cNvSpPr/>
            <p:nvPr/>
          </p:nvSpPr>
          <p:spPr>
            <a:xfrm>
              <a:off x="0" y="0"/>
              <a:ext cx="948953" cy="1415761"/>
            </a:xfrm>
            <a:custGeom>
              <a:avLst/>
              <a:gdLst/>
              <a:ahLst/>
              <a:cxnLst/>
              <a:rect l="l" t="t" r="r" b="b"/>
              <a:pathLst>
                <a:path w="948953" h="1415761">
                  <a:moveTo>
                    <a:pt x="66610" y="0"/>
                  </a:moveTo>
                  <a:lnTo>
                    <a:pt x="882343" y="0"/>
                  </a:lnTo>
                  <a:cubicBezTo>
                    <a:pt x="919131" y="0"/>
                    <a:pt x="948953" y="29822"/>
                    <a:pt x="948953" y="66610"/>
                  </a:cubicBezTo>
                  <a:lnTo>
                    <a:pt x="948953" y="1349151"/>
                  </a:lnTo>
                  <a:cubicBezTo>
                    <a:pt x="948953" y="1385939"/>
                    <a:pt x="919131" y="1415761"/>
                    <a:pt x="882343" y="1415761"/>
                  </a:cubicBezTo>
                  <a:lnTo>
                    <a:pt x="66610" y="1415761"/>
                  </a:lnTo>
                  <a:cubicBezTo>
                    <a:pt x="29822" y="1415761"/>
                    <a:pt x="0" y="1385939"/>
                    <a:pt x="0" y="1349151"/>
                  </a:cubicBezTo>
                  <a:lnTo>
                    <a:pt x="0" y="66610"/>
                  </a:lnTo>
                  <a:cubicBezTo>
                    <a:pt x="0" y="29822"/>
                    <a:pt x="29822" y="0"/>
                    <a:pt x="66610" y="0"/>
                  </a:cubicBezTo>
                  <a:close/>
                </a:path>
              </a:pathLst>
            </a:custGeom>
            <a:solidFill>
              <a:srgbClr val="FFDE32"/>
            </a:solidFill>
          </p:spPr>
          <p:txBody>
            <a:bodyPr/>
            <a:lstStyle/>
            <a:p>
              <a:endParaRPr lang="en-SE"/>
            </a:p>
          </p:txBody>
        </p:sp>
        <p:sp>
          <p:nvSpPr>
            <p:cNvPr id="52" name="TextBox 13">
              <a:extLst>
                <a:ext uri="{FF2B5EF4-FFF2-40B4-BE49-F238E27FC236}">
                  <a16:creationId xmlns:a16="http://schemas.microsoft.com/office/drawing/2014/main" id="{C0FD9481-6C18-0A51-9D0C-A7C32EBEE10B}"/>
                </a:ext>
              </a:extLst>
            </p:cNvPr>
            <p:cNvSpPr txBox="1"/>
            <p:nvPr/>
          </p:nvSpPr>
          <p:spPr>
            <a:xfrm>
              <a:off x="0" y="-38100"/>
              <a:ext cx="948953" cy="1453861"/>
            </a:xfrm>
            <a:prstGeom prst="rect">
              <a:avLst/>
            </a:prstGeom>
          </p:spPr>
          <p:txBody>
            <a:bodyPr lIns="50800" tIns="50800" rIns="50800" bIns="50800" rtlCol="0" anchor="ctr"/>
            <a:lstStyle/>
            <a:p>
              <a:pPr algn="ctr">
                <a:lnSpc>
                  <a:spcPts val="3359"/>
                </a:lnSpc>
              </a:pPr>
              <a:endParaRPr/>
            </a:p>
          </p:txBody>
        </p:sp>
      </p:grpSp>
      <p:sp>
        <p:nvSpPr>
          <p:cNvPr id="53" name="Freeform 14">
            <a:extLst>
              <a:ext uri="{FF2B5EF4-FFF2-40B4-BE49-F238E27FC236}">
                <a16:creationId xmlns:a16="http://schemas.microsoft.com/office/drawing/2014/main" id="{E981514B-4EDC-1C15-66AA-46BCAA2073DB}"/>
              </a:ext>
            </a:extLst>
          </p:cNvPr>
          <p:cNvSpPr/>
          <p:nvPr/>
        </p:nvSpPr>
        <p:spPr>
          <a:xfrm>
            <a:off x="9362368" y="3047065"/>
            <a:ext cx="3286240" cy="3286240"/>
          </a:xfrm>
          <a:custGeom>
            <a:avLst/>
            <a:gdLst/>
            <a:ahLst/>
            <a:cxnLst/>
            <a:rect l="l" t="t" r="r" b="b"/>
            <a:pathLst>
              <a:path w="3286240" h="3286240">
                <a:moveTo>
                  <a:pt x="0" y="0"/>
                </a:moveTo>
                <a:lnTo>
                  <a:pt x="3286240" y="0"/>
                </a:lnTo>
                <a:lnTo>
                  <a:pt x="3286240" y="3286241"/>
                </a:lnTo>
                <a:lnTo>
                  <a:pt x="0" y="32862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54" name="Group 15">
            <a:extLst>
              <a:ext uri="{FF2B5EF4-FFF2-40B4-BE49-F238E27FC236}">
                <a16:creationId xmlns:a16="http://schemas.microsoft.com/office/drawing/2014/main" id="{2ABED8D4-E057-ED7C-390F-19D94C53ABE2}"/>
              </a:ext>
            </a:extLst>
          </p:cNvPr>
          <p:cNvGrpSpPr>
            <a:grpSpLocks noChangeAspect="1"/>
          </p:cNvGrpSpPr>
          <p:nvPr/>
        </p:nvGrpSpPr>
        <p:grpSpPr>
          <a:xfrm>
            <a:off x="9606858" y="3291561"/>
            <a:ext cx="2797260" cy="2797249"/>
            <a:chOff x="0" y="0"/>
            <a:chExt cx="6350000" cy="6349975"/>
          </a:xfrm>
        </p:grpSpPr>
        <p:sp>
          <p:nvSpPr>
            <p:cNvPr id="55" name="Freeform 16">
              <a:extLst>
                <a:ext uri="{FF2B5EF4-FFF2-40B4-BE49-F238E27FC236}">
                  <a16:creationId xmlns:a16="http://schemas.microsoft.com/office/drawing/2014/main" id="{36A4AB59-BCB6-B73F-174C-62119AC0A32A}"/>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a:stretch>
            </a:blipFill>
          </p:spPr>
          <p:txBody>
            <a:bodyPr/>
            <a:lstStyle/>
            <a:p>
              <a:endParaRPr lang="en-SE"/>
            </a:p>
          </p:txBody>
        </p:sp>
      </p:grpSp>
      <p:sp>
        <p:nvSpPr>
          <p:cNvPr id="56" name="Freeform 17">
            <a:extLst>
              <a:ext uri="{FF2B5EF4-FFF2-40B4-BE49-F238E27FC236}">
                <a16:creationId xmlns:a16="http://schemas.microsoft.com/office/drawing/2014/main" id="{69A6263D-889C-AB99-D288-BE4619BC1887}"/>
              </a:ext>
            </a:extLst>
          </p:cNvPr>
          <p:cNvSpPr/>
          <p:nvPr/>
        </p:nvSpPr>
        <p:spPr>
          <a:xfrm>
            <a:off x="5622160" y="3047065"/>
            <a:ext cx="3286240" cy="3286240"/>
          </a:xfrm>
          <a:custGeom>
            <a:avLst/>
            <a:gdLst/>
            <a:ahLst/>
            <a:cxnLst/>
            <a:rect l="l" t="t" r="r" b="b"/>
            <a:pathLst>
              <a:path w="3286240" h="3286240">
                <a:moveTo>
                  <a:pt x="0" y="0"/>
                </a:moveTo>
                <a:lnTo>
                  <a:pt x="3286240" y="0"/>
                </a:lnTo>
                <a:lnTo>
                  <a:pt x="3286240" y="3286241"/>
                </a:lnTo>
                <a:lnTo>
                  <a:pt x="0" y="32862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57" name="Group 18">
            <a:extLst>
              <a:ext uri="{FF2B5EF4-FFF2-40B4-BE49-F238E27FC236}">
                <a16:creationId xmlns:a16="http://schemas.microsoft.com/office/drawing/2014/main" id="{AB929062-3257-1CD4-E488-C2E07CABB5D4}"/>
              </a:ext>
            </a:extLst>
          </p:cNvPr>
          <p:cNvGrpSpPr>
            <a:grpSpLocks noChangeAspect="1"/>
          </p:cNvGrpSpPr>
          <p:nvPr/>
        </p:nvGrpSpPr>
        <p:grpSpPr>
          <a:xfrm>
            <a:off x="5866650" y="3291561"/>
            <a:ext cx="2797260" cy="2797249"/>
            <a:chOff x="0" y="0"/>
            <a:chExt cx="6350000" cy="6349975"/>
          </a:xfrm>
        </p:grpSpPr>
        <p:sp>
          <p:nvSpPr>
            <p:cNvPr id="58" name="Freeform 19">
              <a:extLst>
                <a:ext uri="{FF2B5EF4-FFF2-40B4-BE49-F238E27FC236}">
                  <a16:creationId xmlns:a16="http://schemas.microsoft.com/office/drawing/2014/main" id="{69B3FA9C-4605-C065-C70F-077C2872EF7C}"/>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a:stretch>
            </a:blipFill>
          </p:spPr>
          <p:txBody>
            <a:bodyPr/>
            <a:lstStyle/>
            <a:p>
              <a:endParaRPr lang="en-SE"/>
            </a:p>
          </p:txBody>
        </p:sp>
      </p:grpSp>
      <p:grpSp>
        <p:nvGrpSpPr>
          <p:cNvPr id="59" name="Group 20">
            <a:extLst>
              <a:ext uri="{FF2B5EF4-FFF2-40B4-BE49-F238E27FC236}">
                <a16:creationId xmlns:a16="http://schemas.microsoft.com/office/drawing/2014/main" id="{A7A2CB8E-FE46-F225-7627-378C9727BF2E}"/>
              </a:ext>
            </a:extLst>
          </p:cNvPr>
          <p:cNvGrpSpPr/>
          <p:nvPr/>
        </p:nvGrpSpPr>
        <p:grpSpPr>
          <a:xfrm>
            <a:off x="13007206" y="2795928"/>
            <a:ext cx="3603056" cy="5375469"/>
            <a:chOff x="0" y="0"/>
            <a:chExt cx="948953" cy="1415761"/>
          </a:xfrm>
        </p:grpSpPr>
        <p:sp>
          <p:nvSpPr>
            <p:cNvPr id="60" name="Freeform 21">
              <a:extLst>
                <a:ext uri="{FF2B5EF4-FFF2-40B4-BE49-F238E27FC236}">
                  <a16:creationId xmlns:a16="http://schemas.microsoft.com/office/drawing/2014/main" id="{7C29DD44-B608-5A53-7CFB-B583C7B3E173}"/>
                </a:ext>
              </a:extLst>
            </p:cNvPr>
            <p:cNvSpPr/>
            <p:nvPr/>
          </p:nvSpPr>
          <p:spPr>
            <a:xfrm>
              <a:off x="0" y="0"/>
              <a:ext cx="948953" cy="1415761"/>
            </a:xfrm>
            <a:custGeom>
              <a:avLst/>
              <a:gdLst/>
              <a:ahLst/>
              <a:cxnLst/>
              <a:rect l="l" t="t" r="r" b="b"/>
              <a:pathLst>
                <a:path w="948953" h="1415761">
                  <a:moveTo>
                    <a:pt x="66610" y="0"/>
                  </a:moveTo>
                  <a:lnTo>
                    <a:pt x="882343" y="0"/>
                  </a:lnTo>
                  <a:cubicBezTo>
                    <a:pt x="919131" y="0"/>
                    <a:pt x="948953" y="29822"/>
                    <a:pt x="948953" y="66610"/>
                  </a:cubicBezTo>
                  <a:lnTo>
                    <a:pt x="948953" y="1349151"/>
                  </a:lnTo>
                  <a:cubicBezTo>
                    <a:pt x="948953" y="1385939"/>
                    <a:pt x="919131" y="1415761"/>
                    <a:pt x="882343" y="1415761"/>
                  </a:cubicBezTo>
                  <a:lnTo>
                    <a:pt x="66610" y="1415761"/>
                  </a:lnTo>
                  <a:cubicBezTo>
                    <a:pt x="29822" y="1415761"/>
                    <a:pt x="0" y="1385939"/>
                    <a:pt x="0" y="1349151"/>
                  </a:cubicBezTo>
                  <a:lnTo>
                    <a:pt x="0" y="66610"/>
                  </a:lnTo>
                  <a:cubicBezTo>
                    <a:pt x="0" y="29822"/>
                    <a:pt x="29822" y="0"/>
                    <a:pt x="66610" y="0"/>
                  </a:cubicBezTo>
                  <a:close/>
                </a:path>
              </a:pathLst>
            </a:custGeom>
            <a:solidFill>
              <a:srgbClr val="FFDE32"/>
            </a:solidFill>
          </p:spPr>
          <p:txBody>
            <a:bodyPr/>
            <a:lstStyle/>
            <a:p>
              <a:endParaRPr lang="en-SE"/>
            </a:p>
          </p:txBody>
        </p:sp>
        <p:sp>
          <p:nvSpPr>
            <p:cNvPr id="61" name="TextBox 22">
              <a:extLst>
                <a:ext uri="{FF2B5EF4-FFF2-40B4-BE49-F238E27FC236}">
                  <a16:creationId xmlns:a16="http://schemas.microsoft.com/office/drawing/2014/main" id="{B92942B7-B363-AD0A-1DBE-40FB39CEEEA9}"/>
                </a:ext>
              </a:extLst>
            </p:cNvPr>
            <p:cNvSpPr txBox="1"/>
            <p:nvPr/>
          </p:nvSpPr>
          <p:spPr>
            <a:xfrm>
              <a:off x="0" y="-38100"/>
              <a:ext cx="948953" cy="1453861"/>
            </a:xfrm>
            <a:prstGeom prst="rect">
              <a:avLst/>
            </a:prstGeom>
          </p:spPr>
          <p:txBody>
            <a:bodyPr lIns="50800" tIns="50800" rIns="50800" bIns="50800" rtlCol="0" anchor="ctr"/>
            <a:lstStyle/>
            <a:p>
              <a:pPr algn="ctr">
                <a:lnSpc>
                  <a:spcPts val="3359"/>
                </a:lnSpc>
              </a:pPr>
              <a:endParaRPr/>
            </a:p>
          </p:txBody>
        </p:sp>
      </p:grpSp>
      <p:sp>
        <p:nvSpPr>
          <p:cNvPr id="62" name="Freeform 23">
            <a:extLst>
              <a:ext uri="{FF2B5EF4-FFF2-40B4-BE49-F238E27FC236}">
                <a16:creationId xmlns:a16="http://schemas.microsoft.com/office/drawing/2014/main" id="{14A070C3-7C44-3B68-10C4-D3DCAF2A45C5}"/>
              </a:ext>
            </a:extLst>
          </p:cNvPr>
          <p:cNvSpPr/>
          <p:nvPr/>
        </p:nvSpPr>
        <p:spPr>
          <a:xfrm>
            <a:off x="13102576" y="3047065"/>
            <a:ext cx="3286240" cy="3286240"/>
          </a:xfrm>
          <a:custGeom>
            <a:avLst/>
            <a:gdLst/>
            <a:ahLst/>
            <a:cxnLst/>
            <a:rect l="l" t="t" r="r" b="b"/>
            <a:pathLst>
              <a:path w="3286240" h="3286240">
                <a:moveTo>
                  <a:pt x="0" y="0"/>
                </a:moveTo>
                <a:lnTo>
                  <a:pt x="3286240" y="0"/>
                </a:lnTo>
                <a:lnTo>
                  <a:pt x="3286240" y="3286241"/>
                </a:lnTo>
                <a:lnTo>
                  <a:pt x="0" y="32862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grpSp>
        <p:nvGrpSpPr>
          <p:cNvPr id="63" name="Group 24">
            <a:extLst>
              <a:ext uri="{FF2B5EF4-FFF2-40B4-BE49-F238E27FC236}">
                <a16:creationId xmlns:a16="http://schemas.microsoft.com/office/drawing/2014/main" id="{56054CC5-764D-8ECB-5069-DEBAF726F882}"/>
              </a:ext>
            </a:extLst>
          </p:cNvPr>
          <p:cNvGrpSpPr>
            <a:grpSpLocks noChangeAspect="1"/>
          </p:cNvGrpSpPr>
          <p:nvPr/>
        </p:nvGrpSpPr>
        <p:grpSpPr>
          <a:xfrm>
            <a:off x="13347093" y="3291561"/>
            <a:ext cx="2797260" cy="2797249"/>
            <a:chOff x="0" y="0"/>
            <a:chExt cx="6350000" cy="6349975"/>
          </a:xfrm>
        </p:grpSpPr>
        <p:sp>
          <p:nvSpPr>
            <p:cNvPr id="64" name="Freeform 25">
              <a:extLst>
                <a:ext uri="{FF2B5EF4-FFF2-40B4-BE49-F238E27FC236}">
                  <a16:creationId xmlns:a16="http://schemas.microsoft.com/office/drawing/2014/main" id="{68655C00-A946-9E2E-C36D-022DFB6820B3}"/>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t="-5582" b="-5582"/>
              </a:stretch>
            </a:blipFill>
          </p:spPr>
          <p:txBody>
            <a:bodyPr/>
            <a:lstStyle/>
            <a:p>
              <a:endParaRPr lang="en-SE"/>
            </a:p>
          </p:txBody>
        </p:sp>
      </p:grpSp>
      <p:sp>
        <p:nvSpPr>
          <p:cNvPr id="65" name="TextBox 28">
            <a:extLst>
              <a:ext uri="{FF2B5EF4-FFF2-40B4-BE49-F238E27FC236}">
                <a16:creationId xmlns:a16="http://schemas.microsoft.com/office/drawing/2014/main" id="{6E8BD1B4-DBDA-73B8-06CB-94BB9FF3EA33}"/>
              </a:ext>
            </a:extLst>
          </p:cNvPr>
          <p:cNvSpPr txBox="1"/>
          <p:nvPr/>
        </p:nvSpPr>
        <p:spPr>
          <a:xfrm>
            <a:off x="1829042" y="6644543"/>
            <a:ext cx="3392061" cy="462791"/>
          </a:xfrm>
          <a:prstGeom prst="rect">
            <a:avLst/>
          </a:prstGeom>
        </p:spPr>
        <p:txBody>
          <a:bodyPr lIns="0" tIns="0" rIns="0" bIns="0" rtlCol="0" anchor="t">
            <a:spAutoFit/>
          </a:bodyPr>
          <a:lstStyle/>
          <a:p>
            <a:pPr algn="ctr">
              <a:lnSpc>
                <a:spcPts val="3891"/>
              </a:lnSpc>
            </a:pPr>
            <a:r>
              <a:rPr lang="en-US" sz="2779">
                <a:solidFill>
                  <a:srgbClr val="000000"/>
                </a:solidFill>
                <a:latin typeface="Nunito Bold"/>
              </a:rPr>
              <a:t>HENRY APLER</a:t>
            </a:r>
          </a:p>
        </p:txBody>
      </p:sp>
      <p:sp>
        <p:nvSpPr>
          <p:cNvPr id="66" name="TextBox 29">
            <a:extLst>
              <a:ext uri="{FF2B5EF4-FFF2-40B4-BE49-F238E27FC236}">
                <a16:creationId xmlns:a16="http://schemas.microsoft.com/office/drawing/2014/main" id="{223E2B52-D441-8738-EC43-528A51235130}"/>
              </a:ext>
            </a:extLst>
          </p:cNvPr>
          <p:cNvSpPr txBox="1"/>
          <p:nvPr/>
        </p:nvSpPr>
        <p:spPr>
          <a:xfrm>
            <a:off x="5774591" y="6644543"/>
            <a:ext cx="2981379" cy="462791"/>
          </a:xfrm>
          <a:prstGeom prst="rect">
            <a:avLst/>
          </a:prstGeom>
        </p:spPr>
        <p:txBody>
          <a:bodyPr lIns="0" tIns="0" rIns="0" bIns="0" rtlCol="0" anchor="t">
            <a:spAutoFit/>
          </a:bodyPr>
          <a:lstStyle/>
          <a:p>
            <a:pPr algn="ctr">
              <a:lnSpc>
                <a:spcPts val="3891"/>
              </a:lnSpc>
            </a:pPr>
            <a:r>
              <a:rPr lang="en-US" sz="2779">
                <a:solidFill>
                  <a:srgbClr val="000000"/>
                </a:solidFill>
                <a:latin typeface="Nunito Bold"/>
              </a:rPr>
              <a:t>SIMON JANLÖV</a:t>
            </a:r>
          </a:p>
        </p:txBody>
      </p:sp>
      <p:sp>
        <p:nvSpPr>
          <p:cNvPr id="67" name="TextBox 30">
            <a:extLst>
              <a:ext uri="{FF2B5EF4-FFF2-40B4-BE49-F238E27FC236}">
                <a16:creationId xmlns:a16="http://schemas.microsoft.com/office/drawing/2014/main" id="{A746DF12-A721-5354-2730-434369B8DE25}"/>
              </a:ext>
            </a:extLst>
          </p:cNvPr>
          <p:cNvSpPr txBox="1"/>
          <p:nvPr/>
        </p:nvSpPr>
        <p:spPr>
          <a:xfrm>
            <a:off x="9367995" y="6644505"/>
            <a:ext cx="3309449" cy="482055"/>
          </a:xfrm>
          <a:prstGeom prst="rect">
            <a:avLst/>
          </a:prstGeom>
        </p:spPr>
        <p:txBody>
          <a:bodyPr lIns="0" tIns="0" rIns="0" bIns="0" rtlCol="0" anchor="t">
            <a:spAutoFit/>
          </a:bodyPr>
          <a:lstStyle/>
          <a:p>
            <a:pPr algn="ctr">
              <a:lnSpc>
                <a:spcPts val="3891"/>
              </a:lnSpc>
            </a:pPr>
            <a:r>
              <a:rPr lang="en-US" sz="2779" dirty="0">
                <a:solidFill>
                  <a:srgbClr val="000000"/>
                </a:solidFill>
                <a:latin typeface="Nunito Bold"/>
              </a:rPr>
              <a:t>KHAQAN YOUSAF</a:t>
            </a:r>
          </a:p>
        </p:txBody>
      </p:sp>
      <p:sp>
        <p:nvSpPr>
          <p:cNvPr id="68" name="TextBox 31">
            <a:extLst>
              <a:ext uri="{FF2B5EF4-FFF2-40B4-BE49-F238E27FC236}">
                <a16:creationId xmlns:a16="http://schemas.microsoft.com/office/drawing/2014/main" id="{49998010-5377-68C2-920B-4607E98AFDEF}"/>
              </a:ext>
            </a:extLst>
          </p:cNvPr>
          <p:cNvSpPr txBox="1"/>
          <p:nvPr/>
        </p:nvSpPr>
        <p:spPr>
          <a:xfrm>
            <a:off x="13129048" y="6644543"/>
            <a:ext cx="3410185" cy="462791"/>
          </a:xfrm>
          <a:prstGeom prst="rect">
            <a:avLst/>
          </a:prstGeom>
        </p:spPr>
        <p:txBody>
          <a:bodyPr lIns="0" tIns="0" rIns="0" bIns="0" rtlCol="0" anchor="t">
            <a:spAutoFit/>
          </a:bodyPr>
          <a:lstStyle/>
          <a:p>
            <a:pPr algn="ctr">
              <a:lnSpc>
                <a:spcPts val="3891"/>
              </a:lnSpc>
            </a:pPr>
            <a:r>
              <a:rPr lang="en-US" sz="2779">
                <a:solidFill>
                  <a:srgbClr val="000000"/>
                </a:solidFill>
                <a:latin typeface="Nunito Bold"/>
              </a:rPr>
              <a:t>DANIELA BARRERA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3" presetClass="entr" presetSubtype="32" fill="hold" nodeType="click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plus(out)">
                                      <p:cBhvr>
                                        <p:cTn id="16" dur="2000"/>
                                        <p:tgtEl>
                                          <p:spTgt spid="41"/>
                                        </p:tgtEl>
                                      </p:cBhvr>
                                    </p:animEffect>
                                  </p:childTnLst>
                                </p:cTn>
                              </p:par>
                              <p:par>
                                <p:cTn id="17" presetID="13" presetClass="entr" presetSubtype="32"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plus(out)">
                                      <p:cBhvr>
                                        <p:cTn id="19" dur="2000"/>
                                        <p:tgtEl>
                                          <p:spTgt spid="47"/>
                                        </p:tgtEl>
                                      </p:cBhvr>
                                    </p:animEffect>
                                  </p:childTnLst>
                                </p:cTn>
                              </p:par>
                              <p:par>
                                <p:cTn id="20" presetID="13" presetClass="entr" presetSubtype="32" fill="hold"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plus(out)">
                                      <p:cBhvr>
                                        <p:cTn id="22" dur="2000"/>
                                        <p:tgtEl>
                                          <p:spTgt spid="48"/>
                                        </p:tgtEl>
                                      </p:cBhvr>
                                    </p:animEffect>
                                  </p:childTnLst>
                                </p:cTn>
                              </p:par>
                              <p:par>
                                <p:cTn id="23" presetID="13" presetClass="entr" presetSubtype="32"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plus(out)">
                                      <p:cBhvr>
                                        <p:cTn id="25" dur="2000"/>
                                        <p:tgtEl>
                                          <p:spTgt spid="65"/>
                                        </p:tgtEl>
                                      </p:cBhvr>
                                    </p:animEffect>
                                  </p:childTnLst>
                                </p:cTn>
                              </p:par>
                            </p:childTnLst>
                          </p:cTn>
                        </p:par>
                      </p:childTnLst>
                    </p:cTn>
                  </p:par>
                  <p:par>
                    <p:cTn id="26" fill="hold">
                      <p:stCondLst>
                        <p:cond delay="indefinite"/>
                      </p:stCondLst>
                      <p:childTnLst>
                        <p:par>
                          <p:cTn id="27" fill="hold">
                            <p:stCondLst>
                              <p:cond delay="0"/>
                            </p:stCondLst>
                            <p:childTnLst>
                              <p:par>
                                <p:cTn id="28" presetID="13" presetClass="entr" presetSubtype="32" fill="hold" nodeType="click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plus(out)">
                                      <p:cBhvr>
                                        <p:cTn id="30" dur="2000"/>
                                        <p:tgtEl>
                                          <p:spTgt spid="44"/>
                                        </p:tgtEl>
                                      </p:cBhvr>
                                    </p:animEffect>
                                  </p:childTnLst>
                                </p:cTn>
                              </p:par>
                              <p:par>
                                <p:cTn id="31" presetID="13" presetClass="entr" presetSubtype="32"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plus(out)">
                                      <p:cBhvr>
                                        <p:cTn id="33" dur="2000"/>
                                        <p:tgtEl>
                                          <p:spTgt spid="56"/>
                                        </p:tgtEl>
                                      </p:cBhvr>
                                    </p:animEffect>
                                  </p:childTnLst>
                                </p:cTn>
                              </p:par>
                              <p:par>
                                <p:cTn id="34" presetID="13" presetClass="entr" presetSubtype="32" fill="hold"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plus(out)">
                                      <p:cBhvr>
                                        <p:cTn id="36" dur="2000"/>
                                        <p:tgtEl>
                                          <p:spTgt spid="57"/>
                                        </p:tgtEl>
                                      </p:cBhvr>
                                    </p:animEffect>
                                  </p:childTnLst>
                                </p:cTn>
                              </p:par>
                              <p:par>
                                <p:cTn id="37" presetID="13" presetClass="entr" presetSubtype="32" fill="hold" grpId="0" nodeType="withEffect">
                                  <p:stCondLst>
                                    <p:cond delay="0"/>
                                  </p:stCondLst>
                                  <p:childTnLst>
                                    <p:set>
                                      <p:cBhvr>
                                        <p:cTn id="38" dur="1" fill="hold">
                                          <p:stCondLst>
                                            <p:cond delay="0"/>
                                          </p:stCondLst>
                                        </p:cTn>
                                        <p:tgtEl>
                                          <p:spTgt spid="66"/>
                                        </p:tgtEl>
                                        <p:attrNameLst>
                                          <p:attrName>style.visibility</p:attrName>
                                        </p:attrNameLst>
                                      </p:cBhvr>
                                      <p:to>
                                        <p:strVal val="visible"/>
                                      </p:to>
                                    </p:set>
                                    <p:animEffect transition="in" filter="plus(out)">
                                      <p:cBhvr>
                                        <p:cTn id="39" dur="2000"/>
                                        <p:tgtEl>
                                          <p:spTgt spid="66"/>
                                        </p:tgtEl>
                                      </p:cBhvr>
                                    </p:animEffect>
                                  </p:childTnLst>
                                </p:cTn>
                              </p:par>
                            </p:childTnLst>
                          </p:cTn>
                        </p:par>
                      </p:childTnLst>
                    </p:cTn>
                  </p:par>
                  <p:par>
                    <p:cTn id="40" fill="hold">
                      <p:stCondLst>
                        <p:cond delay="indefinite"/>
                      </p:stCondLst>
                      <p:childTnLst>
                        <p:par>
                          <p:cTn id="41" fill="hold">
                            <p:stCondLst>
                              <p:cond delay="0"/>
                            </p:stCondLst>
                            <p:childTnLst>
                              <p:par>
                                <p:cTn id="42" presetID="13" presetClass="entr" presetSubtype="32" fill="hold" nodeType="click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plus(out)">
                                      <p:cBhvr>
                                        <p:cTn id="44" dur="2000"/>
                                        <p:tgtEl>
                                          <p:spTgt spid="50"/>
                                        </p:tgtEl>
                                      </p:cBhvr>
                                    </p:animEffect>
                                  </p:childTnLst>
                                </p:cTn>
                              </p:par>
                              <p:par>
                                <p:cTn id="45" presetID="13" presetClass="entr" presetSubtype="32"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plus(out)">
                                      <p:cBhvr>
                                        <p:cTn id="47" dur="2000"/>
                                        <p:tgtEl>
                                          <p:spTgt spid="53"/>
                                        </p:tgtEl>
                                      </p:cBhvr>
                                    </p:animEffect>
                                  </p:childTnLst>
                                </p:cTn>
                              </p:par>
                              <p:par>
                                <p:cTn id="48" presetID="13" presetClass="entr" presetSubtype="32" fill="hold" nodeType="withEffect">
                                  <p:stCondLst>
                                    <p:cond delay="0"/>
                                  </p:stCondLst>
                                  <p:childTnLst>
                                    <p:set>
                                      <p:cBhvr>
                                        <p:cTn id="49" dur="1" fill="hold">
                                          <p:stCondLst>
                                            <p:cond delay="0"/>
                                          </p:stCondLst>
                                        </p:cTn>
                                        <p:tgtEl>
                                          <p:spTgt spid="54"/>
                                        </p:tgtEl>
                                        <p:attrNameLst>
                                          <p:attrName>style.visibility</p:attrName>
                                        </p:attrNameLst>
                                      </p:cBhvr>
                                      <p:to>
                                        <p:strVal val="visible"/>
                                      </p:to>
                                    </p:set>
                                    <p:animEffect transition="in" filter="plus(out)">
                                      <p:cBhvr>
                                        <p:cTn id="50" dur="2000"/>
                                        <p:tgtEl>
                                          <p:spTgt spid="54"/>
                                        </p:tgtEl>
                                      </p:cBhvr>
                                    </p:animEffect>
                                  </p:childTnLst>
                                </p:cTn>
                              </p:par>
                              <p:par>
                                <p:cTn id="51" presetID="13" presetClass="entr" presetSubtype="32" fill="hold" grpId="0" nodeType="withEffect">
                                  <p:stCondLst>
                                    <p:cond delay="0"/>
                                  </p:stCondLst>
                                  <p:childTnLst>
                                    <p:set>
                                      <p:cBhvr>
                                        <p:cTn id="52" dur="1" fill="hold">
                                          <p:stCondLst>
                                            <p:cond delay="0"/>
                                          </p:stCondLst>
                                        </p:cTn>
                                        <p:tgtEl>
                                          <p:spTgt spid="67"/>
                                        </p:tgtEl>
                                        <p:attrNameLst>
                                          <p:attrName>style.visibility</p:attrName>
                                        </p:attrNameLst>
                                      </p:cBhvr>
                                      <p:to>
                                        <p:strVal val="visible"/>
                                      </p:to>
                                    </p:set>
                                    <p:animEffect transition="in" filter="plus(out)">
                                      <p:cBhvr>
                                        <p:cTn id="53" dur="2000"/>
                                        <p:tgtEl>
                                          <p:spTgt spid="67"/>
                                        </p:tgtEl>
                                      </p:cBhvr>
                                    </p:animEffect>
                                  </p:childTnLst>
                                </p:cTn>
                              </p:par>
                            </p:childTnLst>
                          </p:cTn>
                        </p:par>
                      </p:childTnLst>
                    </p:cTn>
                  </p:par>
                  <p:par>
                    <p:cTn id="54" fill="hold">
                      <p:stCondLst>
                        <p:cond delay="indefinite"/>
                      </p:stCondLst>
                      <p:childTnLst>
                        <p:par>
                          <p:cTn id="55" fill="hold">
                            <p:stCondLst>
                              <p:cond delay="0"/>
                            </p:stCondLst>
                            <p:childTnLst>
                              <p:par>
                                <p:cTn id="56" presetID="13" presetClass="entr" presetSubtype="32" fill="hold" nodeType="clickEffect">
                                  <p:stCondLst>
                                    <p:cond delay="0"/>
                                  </p:stCondLst>
                                  <p:childTnLst>
                                    <p:set>
                                      <p:cBhvr>
                                        <p:cTn id="57" dur="1" fill="hold">
                                          <p:stCondLst>
                                            <p:cond delay="0"/>
                                          </p:stCondLst>
                                        </p:cTn>
                                        <p:tgtEl>
                                          <p:spTgt spid="59"/>
                                        </p:tgtEl>
                                        <p:attrNameLst>
                                          <p:attrName>style.visibility</p:attrName>
                                        </p:attrNameLst>
                                      </p:cBhvr>
                                      <p:to>
                                        <p:strVal val="visible"/>
                                      </p:to>
                                    </p:set>
                                    <p:animEffect transition="in" filter="plus(out)">
                                      <p:cBhvr>
                                        <p:cTn id="58" dur="2000"/>
                                        <p:tgtEl>
                                          <p:spTgt spid="59"/>
                                        </p:tgtEl>
                                      </p:cBhvr>
                                    </p:animEffect>
                                  </p:childTnLst>
                                </p:cTn>
                              </p:par>
                              <p:par>
                                <p:cTn id="59" presetID="13" presetClass="entr" presetSubtype="32" fill="hold" grpId="0" nodeType="with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plus(out)">
                                      <p:cBhvr>
                                        <p:cTn id="61" dur="2000"/>
                                        <p:tgtEl>
                                          <p:spTgt spid="62"/>
                                        </p:tgtEl>
                                      </p:cBhvr>
                                    </p:animEffect>
                                  </p:childTnLst>
                                </p:cTn>
                              </p:par>
                              <p:par>
                                <p:cTn id="62" presetID="13" presetClass="entr" presetSubtype="32" fill="hold" nodeType="withEffect">
                                  <p:stCondLst>
                                    <p:cond delay="0"/>
                                  </p:stCondLst>
                                  <p:childTnLst>
                                    <p:set>
                                      <p:cBhvr>
                                        <p:cTn id="63" dur="1" fill="hold">
                                          <p:stCondLst>
                                            <p:cond delay="0"/>
                                          </p:stCondLst>
                                        </p:cTn>
                                        <p:tgtEl>
                                          <p:spTgt spid="63"/>
                                        </p:tgtEl>
                                        <p:attrNameLst>
                                          <p:attrName>style.visibility</p:attrName>
                                        </p:attrNameLst>
                                      </p:cBhvr>
                                      <p:to>
                                        <p:strVal val="visible"/>
                                      </p:to>
                                    </p:set>
                                    <p:animEffect transition="in" filter="plus(out)">
                                      <p:cBhvr>
                                        <p:cTn id="64" dur="2000"/>
                                        <p:tgtEl>
                                          <p:spTgt spid="63"/>
                                        </p:tgtEl>
                                      </p:cBhvr>
                                    </p:animEffect>
                                  </p:childTnLst>
                                </p:cTn>
                              </p:par>
                              <p:par>
                                <p:cTn id="65" presetID="13" presetClass="entr" presetSubtype="32" fill="hold" grpId="0" nodeType="with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plus(out)">
                                      <p:cBhvr>
                                        <p:cTn id="67" dur="20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1" grpId="0" animBg="1"/>
      <p:bldP spid="47" grpId="0" animBg="1"/>
      <p:bldP spid="53" grpId="0" animBg="1"/>
      <p:bldP spid="56" grpId="0" animBg="1"/>
      <p:bldP spid="62" grpId="0" animBg="1"/>
      <p:bldP spid="65" grpId="0"/>
      <p:bldP spid="66" grpId="0"/>
      <p:bldP spid="67" grpId="0"/>
      <p:bldP spid="6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8724655" y="5426046"/>
            <a:ext cx="9721947" cy="9721909"/>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FFDE32">
                <a:alpha val="53725"/>
              </a:srgbClr>
            </a:solidFill>
            <a:ln w="12700">
              <a:solidFill>
                <a:srgbClr val="000000"/>
              </a:solidFill>
            </a:ln>
          </p:spPr>
          <p:txBody>
            <a:bodyPr/>
            <a:lstStyle/>
            <a:p>
              <a:endParaRPr lang="en-SE"/>
            </a:p>
          </p:txBody>
        </p:sp>
      </p:grpSp>
      <p:grpSp>
        <p:nvGrpSpPr>
          <p:cNvPr id="4" name="Group 4"/>
          <p:cNvGrpSpPr>
            <a:grpSpLocks noChangeAspect="1"/>
          </p:cNvGrpSpPr>
          <p:nvPr/>
        </p:nvGrpSpPr>
        <p:grpSpPr>
          <a:xfrm>
            <a:off x="9223513" y="-3025556"/>
            <a:ext cx="12664555" cy="12664504"/>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5046" r="-25046"/>
              </a:stretch>
            </a:blipFill>
          </p:spPr>
          <p:txBody>
            <a:bodyPr/>
            <a:lstStyle/>
            <a:p>
              <a:endParaRPr lang="en-SE"/>
            </a:p>
          </p:txBody>
        </p:sp>
      </p:grpSp>
      <p:sp>
        <p:nvSpPr>
          <p:cNvPr id="6" name="Freeform 6"/>
          <p:cNvSpPr/>
          <p:nvPr/>
        </p:nvSpPr>
        <p:spPr>
          <a:xfrm>
            <a:off x="6852009" y="2655903"/>
            <a:ext cx="1213782" cy="1213782"/>
          </a:xfrm>
          <a:custGeom>
            <a:avLst/>
            <a:gdLst/>
            <a:ahLst/>
            <a:cxnLst/>
            <a:rect l="l" t="t" r="r" b="b"/>
            <a:pathLst>
              <a:path w="1213782" h="1213782">
                <a:moveTo>
                  <a:pt x="0" y="0"/>
                </a:moveTo>
                <a:lnTo>
                  <a:pt x="1213782" y="0"/>
                </a:lnTo>
                <a:lnTo>
                  <a:pt x="1213782" y="1213783"/>
                </a:lnTo>
                <a:lnTo>
                  <a:pt x="0" y="12137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E"/>
          </a:p>
        </p:txBody>
      </p:sp>
      <p:sp>
        <p:nvSpPr>
          <p:cNvPr id="7" name="Freeform 7"/>
          <p:cNvSpPr/>
          <p:nvPr/>
        </p:nvSpPr>
        <p:spPr>
          <a:xfrm>
            <a:off x="6909099" y="7254628"/>
            <a:ext cx="1331904" cy="1349074"/>
          </a:xfrm>
          <a:custGeom>
            <a:avLst/>
            <a:gdLst/>
            <a:ahLst/>
            <a:cxnLst/>
            <a:rect l="l" t="t" r="r" b="b"/>
            <a:pathLst>
              <a:path w="1331904" h="1349074">
                <a:moveTo>
                  <a:pt x="0" y="0"/>
                </a:moveTo>
                <a:lnTo>
                  <a:pt x="1331904" y="0"/>
                </a:lnTo>
                <a:lnTo>
                  <a:pt x="1331904" y="1349074"/>
                </a:lnTo>
                <a:lnTo>
                  <a:pt x="0" y="13490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SE"/>
          </a:p>
        </p:txBody>
      </p:sp>
      <p:sp>
        <p:nvSpPr>
          <p:cNvPr id="8" name="TextBox 8"/>
          <p:cNvSpPr txBox="1"/>
          <p:nvPr/>
        </p:nvSpPr>
        <p:spPr>
          <a:xfrm>
            <a:off x="695125" y="796035"/>
            <a:ext cx="6133651" cy="978684"/>
          </a:xfrm>
          <a:prstGeom prst="rect">
            <a:avLst/>
          </a:prstGeom>
        </p:spPr>
        <p:txBody>
          <a:bodyPr lIns="0" tIns="0" rIns="0" bIns="0" rtlCol="0" anchor="t">
            <a:spAutoFit/>
          </a:bodyPr>
          <a:lstStyle/>
          <a:p>
            <a:pPr algn="just">
              <a:lnSpc>
                <a:spcPts val="8006"/>
              </a:lnSpc>
            </a:pPr>
            <a:r>
              <a:rPr lang="en-US" sz="5719" dirty="0">
                <a:solidFill>
                  <a:srgbClr val="FFFFFF"/>
                </a:solidFill>
                <a:latin typeface="Nunito"/>
              </a:rPr>
              <a:t>The Problem</a:t>
            </a:r>
          </a:p>
        </p:txBody>
      </p:sp>
      <p:sp>
        <p:nvSpPr>
          <p:cNvPr id="9" name="TextBox 9"/>
          <p:cNvSpPr txBox="1"/>
          <p:nvPr/>
        </p:nvSpPr>
        <p:spPr>
          <a:xfrm>
            <a:off x="695125" y="1660381"/>
            <a:ext cx="3647972" cy="978684"/>
          </a:xfrm>
          <a:prstGeom prst="rect">
            <a:avLst/>
          </a:prstGeom>
        </p:spPr>
        <p:txBody>
          <a:bodyPr lIns="0" tIns="0" rIns="0" bIns="0" rtlCol="0" anchor="t">
            <a:spAutoFit/>
          </a:bodyPr>
          <a:lstStyle/>
          <a:p>
            <a:pPr algn="just">
              <a:lnSpc>
                <a:spcPts val="8006"/>
              </a:lnSpc>
            </a:pPr>
            <a:r>
              <a:rPr lang="en-US" sz="5719" dirty="0">
                <a:solidFill>
                  <a:srgbClr val="FFDE32"/>
                </a:solidFill>
                <a:latin typeface="Nunito Bold Bold"/>
              </a:rPr>
              <a:t>History</a:t>
            </a:r>
          </a:p>
        </p:txBody>
      </p:sp>
      <p:sp>
        <p:nvSpPr>
          <p:cNvPr id="10" name="TextBox 10"/>
          <p:cNvSpPr txBox="1"/>
          <p:nvPr/>
        </p:nvSpPr>
        <p:spPr>
          <a:xfrm>
            <a:off x="555629" y="3035357"/>
            <a:ext cx="7043171" cy="1092581"/>
          </a:xfrm>
          <a:prstGeom prst="rect">
            <a:avLst/>
          </a:prstGeom>
        </p:spPr>
        <p:txBody>
          <a:bodyPr lIns="0" tIns="0" rIns="0" bIns="0" rtlCol="0" anchor="t">
            <a:spAutoFit/>
          </a:bodyPr>
          <a:lstStyle/>
          <a:p>
            <a:pPr>
              <a:lnSpc>
                <a:spcPts val="4354"/>
              </a:lnSpc>
            </a:pPr>
            <a:r>
              <a:rPr lang="en-US" sz="3110" dirty="0">
                <a:solidFill>
                  <a:srgbClr val="FFFFFF"/>
                </a:solidFill>
                <a:latin typeface="Nunito"/>
              </a:rPr>
              <a:t>Do you believe in climate change?</a:t>
            </a:r>
          </a:p>
          <a:p>
            <a:pPr>
              <a:lnSpc>
                <a:spcPts val="4354"/>
              </a:lnSpc>
            </a:pPr>
            <a:endParaRPr lang="en-US" sz="3110" dirty="0">
              <a:solidFill>
                <a:srgbClr val="FFFFFF"/>
              </a:solidFill>
              <a:latin typeface="Nunito"/>
            </a:endParaRPr>
          </a:p>
        </p:txBody>
      </p:sp>
      <p:sp>
        <p:nvSpPr>
          <p:cNvPr id="11" name="TextBox 11"/>
          <p:cNvSpPr txBox="1"/>
          <p:nvPr/>
        </p:nvSpPr>
        <p:spPr>
          <a:xfrm>
            <a:off x="592073" y="4608683"/>
            <a:ext cx="5427728" cy="2235612"/>
          </a:xfrm>
          <a:prstGeom prst="rect">
            <a:avLst/>
          </a:prstGeom>
        </p:spPr>
        <p:txBody>
          <a:bodyPr wrap="square" lIns="0" tIns="0" rIns="0" bIns="0" rtlCol="0" anchor="t">
            <a:spAutoFit/>
          </a:bodyPr>
          <a:lstStyle/>
          <a:p>
            <a:pPr>
              <a:lnSpc>
                <a:spcPts val="4354"/>
              </a:lnSpc>
            </a:pPr>
            <a:r>
              <a:rPr lang="en-US" sz="3110" dirty="0">
                <a:solidFill>
                  <a:srgbClr val="FFFFFF"/>
                </a:solidFill>
                <a:latin typeface="Nunito"/>
              </a:rPr>
              <a:t>Do you know how much of Sweden’s energy production is solar?</a:t>
            </a:r>
          </a:p>
          <a:p>
            <a:pPr>
              <a:lnSpc>
                <a:spcPts val="4354"/>
              </a:lnSpc>
            </a:pPr>
            <a:endParaRPr lang="en-US" sz="3110" dirty="0">
              <a:solidFill>
                <a:srgbClr val="FFFFFF"/>
              </a:solidFill>
              <a:latin typeface="Nunito"/>
            </a:endParaRPr>
          </a:p>
        </p:txBody>
      </p:sp>
      <p:sp>
        <p:nvSpPr>
          <p:cNvPr id="12" name="TextBox 12"/>
          <p:cNvSpPr txBox="1"/>
          <p:nvPr/>
        </p:nvSpPr>
        <p:spPr>
          <a:xfrm>
            <a:off x="592073" y="7254628"/>
            <a:ext cx="7043171" cy="2235612"/>
          </a:xfrm>
          <a:prstGeom prst="rect">
            <a:avLst/>
          </a:prstGeom>
        </p:spPr>
        <p:txBody>
          <a:bodyPr lIns="0" tIns="0" rIns="0" bIns="0" rtlCol="0" anchor="t">
            <a:spAutoFit/>
          </a:bodyPr>
          <a:lstStyle/>
          <a:p>
            <a:pPr>
              <a:lnSpc>
                <a:spcPts val="4354"/>
              </a:lnSpc>
            </a:pPr>
            <a:r>
              <a:rPr lang="en-US" sz="3110" dirty="0">
                <a:solidFill>
                  <a:srgbClr val="FFFFFF"/>
                </a:solidFill>
                <a:latin typeface="Nunito"/>
              </a:rPr>
              <a:t>What is one of the main reasons stopping people from getting solar panels? </a:t>
            </a:r>
          </a:p>
          <a:p>
            <a:pPr>
              <a:lnSpc>
                <a:spcPts val="4354"/>
              </a:lnSpc>
            </a:pPr>
            <a:endParaRPr lang="en-US" sz="3110" dirty="0">
              <a:solidFill>
                <a:srgbClr val="FFFFFF"/>
              </a:solidFill>
              <a:latin typeface="Nunito"/>
            </a:endParaRPr>
          </a:p>
        </p:txBody>
      </p:sp>
      <p:grpSp>
        <p:nvGrpSpPr>
          <p:cNvPr id="21" name="Group 20">
            <a:extLst>
              <a:ext uri="{FF2B5EF4-FFF2-40B4-BE49-F238E27FC236}">
                <a16:creationId xmlns:a16="http://schemas.microsoft.com/office/drawing/2014/main" id="{8006AE5A-09E1-F9F5-4D32-CB0B1EC67D43}"/>
              </a:ext>
            </a:extLst>
          </p:cNvPr>
          <p:cNvGrpSpPr/>
          <p:nvPr/>
        </p:nvGrpSpPr>
        <p:grpSpPr>
          <a:xfrm>
            <a:off x="6621177" y="4608683"/>
            <a:ext cx="1635031" cy="1601617"/>
            <a:chOff x="0" y="0"/>
            <a:chExt cx="812800" cy="812800"/>
          </a:xfrm>
        </p:grpSpPr>
        <p:sp>
          <p:nvSpPr>
            <p:cNvPr id="23" name="Freeform 9">
              <a:extLst>
                <a:ext uri="{FF2B5EF4-FFF2-40B4-BE49-F238E27FC236}">
                  <a16:creationId xmlns:a16="http://schemas.microsoft.com/office/drawing/2014/main" id="{6AF5F5CF-D2D7-7399-5811-0F215EEBE39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D743"/>
            </a:solidFill>
          </p:spPr>
          <p:txBody>
            <a:bodyPr/>
            <a:lstStyle/>
            <a:p>
              <a:endParaRPr lang="en-SE"/>
            </a:p>
          </p:txBody>
        </p:sp>
        <p:sp>
          <p:nvSpPr>
            <p:cNvPr id="24" name="TextBox 10">
              <a:extLst>
                <a:ext uri="{FF2B5EF4-FFF2-40B4-BE49-F238E27FC236}">
                  <a16:creationId xmlns:a16="http://schemas.microsoft.com/office/drawing/2014/main" id="{B5A71B4D-AA40-07E3-4F7A-2AEB6B31E222}"/>
                </a:ext>
              </a:extLst>
            </p:cNvPr>
            <p:cNvSpPr txBox="1"/>
            <p:nvPr/>
          </p:nvSpPr>
          <p:spPr>
            <a:xfrm>
              <a:off x="76200" y="38100"/>
              <a:ext cx="660400" cy="69850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359"/>
                </a:lnSpc>
              </a:pPr>
              <a:endParaRPr/>
            </a:p>
          </p:txBody>
        </p:sp>
      </p:grpSp>
      <p:sp>
        <p:nvSpPr>
          <p:cNvPr id="22" name="TextBox 16">
            <a:extLst>
              <a:ext uri="{FF2B5EF4-FFF2-40B4-BE49-F238E27FC236}">
                <a16:creationId xmlns:a16="http://schemas.microsoft.com/office/drawing/2014/main" id="{094E31B8-FA96-A32F-5C89-A9680447A605}"/>
              </a:ext>
            </a:extLst>
          </p:cNvPr>
          <p:cNvSpPr txBox="1"/>
          <p:nvPr/>
        </p:nvSpPr>
        <p:spPr>
          <a:xfrm>
            <a:off x="6668327" y="5094092"/>
            <a:ext cx="1587881" cy="60593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4899"/>
              </a:lnSpc>
              <a:spcBef>
                <a:spcPct val="0"/>
              </a:spcBef>
            </a:pPr>
            <a:r>
              <a:rPr lang="en-US" sz="3499" b="1" dirty="0">
                <a:solidFill>
                  <a:srgbClr val="FFFFFF"/>
                </a:solidFill>
                <a:latin typeface="Nunito Bold"/>
              </a:rPr>
              <a:t>0.2%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heel(1)">
                                      <p:cBhvr>
                                        <p:cTn id="25" dur="20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heel(1)">
                                      <p:cBhvr>
                                        <p:cTn id="34" dur="2000"/>
                                        <p:tgtEl>
                                          <p:spTgt spid="22"/>
                                        </p:tgtEl>
                                      </p:cBhvr>
                                    </p:animEffect>
                                  </p:childTnLst>
                                </p:cTn>
                              </p:par>
                              <p:par>
                                <p:cTn id="35" presetID="21" presetClass="entr" presetSubtype="1"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heel(1)">
                                      <p:cBhvr>
                                        <p:cTn id="37" dur="20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1" presetClass="entr" presetSubtype="1" fill="hold" grpId="0"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wheel(1)">
                                      <p:cBhvr>
                                        <p:cTn id="4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p:bldP spid="11" grpId="0"/>
      <p:bldP spid="12" grpId="0"/>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5400000">
            <a:off x="9894047" y="-2303930"/>
            <a:ext cx="8393953" cy="8393953"/>
            <a:chOff x="0" y="0"/>
            <a:chExt cx="3331210" cy="3331210"/>
          </a:xfrm>
        </p:grpSpPr>
        <p:sp>
          <p:nvSpPr>
            <p:cNvPr id="3" name="Freeform 3"/>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solidFill>
              <a:srgbClr val="FFDE32">
                <a:alpha val="60784"/>
              </a:srgbClr>
            </a:solidFill>
            <a:ln w="12700">
              <a:solidFill>
                <a:srgbClr val="000000"/>
              </a:solidFill>
            </a:ln>
          </p:spPr>
          <p:txBody>
            <a:bodyPr/>
            <a:lstStyle/>
            <a:p>
              <a:endParaRPr lang="en-SE"/>
            </a:p>
          </p:txBody>
        </p:sp>
      </p:grpSp>
      <p:grpSp>
        <p:nvGrpSpPr>
          <p:cNvPr id="4" name="Group 4"/>
          <p:cNvGrpSpPr>
            <a:grpSpLocks noChangeAspect="1"/>
          </p:cNvGrpSpPr>
          <p:nvPr/>
        </p:nvGrpSpPr>
        <p:grpSpPr>
          <a:xfrm rot="-5400000">
            <a:off x="11922765" y="-4486143"/>
            <a:ext cx="8393953" cy="8393953"/>
            <a:chOff x="0" y="0"/>
            <a:chExt cx="3331210" cy="3331210"/>
          </a:xfrm>
        </p:grpSpPr>
        <p:sp>
          <p:nvSpPr>
            <p:cNvPr id="5" name="Freeform 5"/>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solidFill>
              <a:srgbClr val="000000">
                <a:alpha val="26667"/>
              </a:srgbClr>
            </a:solidFill>
            <a:ln w="12700">
              <a:solidFill>
                <a:srgbClr val="000000"/>
              </a:solidFill>
            </a:ln>
          </p:spPr>
          <p:txBody>
            <a:bodyPr/>
            <a:lstStyle/>
            <a:p>
              <a:endParaRPr lang="en-SE"/>
            </a:p>
          </p:txBody>
        </p:sp>
      </p:grpSp>
      <p:grpSp>
        <p:nvGrpSpPr>
          <p:cNvPr id="6" name="Group 6"/>
          <p:cNvGrpSpPr>
            <a:grpSpLocks noChangeAspect="1"/>
          </p:cNvGrpSpPr>
          <p:nvPr/>
        </p:nvGrpSpPr>
        <p:grpSpPr>
          <a:xfrm>
            <a:off x="10428235" y="2427235"/>
            <a:ext cx="7859765" cy="7859765"/>
            <a:chOff x="0" y="0"/>
            <a:chExt cx="3331210" cy="3331210"/>
          </a:xfrm>
        </p:grpSpPr>
        <p:sp>
          <p:nvSpPr>
            <p:cNvPr id="7" name="Freeform 7"/>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blipFill>
              <a:blip r:embed="rId3"/>
              <a:stretch>
                <a:fillRect t="-1052" b="-1052"/>
              </a:stretch>
            </a:blipFill>
          </p:spPr>
          <p:txBody>
            <a:bodyPr/>
            <a:lstStyle/>
            <a:p>
              <a:endParaRPr lang="en-SE"/>
            </a:p>
          </p:txBody>
        </p:sp>
      </p:grpSp>
      <p:sp>
        <p:nvSpPr>
          <p:cNvPr id="8" name="Freeform 8"/>
          <p:cNvSpPr/>
          <p:nvPr/>
        </p:nvSpPr>
        <p:spPr>
          <a:xfrm>
            <a:off x="1028700" y="3275651"/>
            <a:ext cx="1079412" cy="1264319"/>
          </a:xfrm>
          <a:custGeom>
            <a:avLst/>
            <a:gdLst/>
            <a:ahLst/>
            <a:cxnLst/>
            <a:rect l="l" t="t" r="r" b="b"/>
            <a:pathLst>
              <a:path w="1079412" h="1264319">
                <a:moveTo>
                  <a:pt x="0" y="0"/>
                </a:moveTo>
                <a:lnTo>
                  <a:pt x="1079412" y="0"/>
                </a:lnTo>
                <a:lnTo>
                  <a:pt x="1079412" y="1264319"/>
                </a:lnTo>
                <a:lnTo>
                  <a:pt x="0" y="12643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E"/>
          </a:p>
        </p:txBody>
      </p:sp>
      <p:sp>
        <p:nvSpPr>
          <p:cNvPr id="9" name="Freeform 9"/>
          <p:cNvSpPr/>
          <p:nvPr/>
        </p:nvSpPr>
        <p:spPr>
          <a:xfrm>
            <a:off x="1028700" y="6566712"/>
            <a:ext cx="1079412" cy="1079412"/>
          </a:xfrm>
          <a:custGeom>
            <a:avLst/>
            <a:gdLst/>
            <a:ahLst/>
            <a:cxnLst/>
            <a:rect l="l" t="t" r="r" b="b"/>
            <a:pathLst>
              <a:path w="1079412" h="1079412">
                <a:moveTo>
                  <a:pt x="0" y="0"/>
                </a:moveTo>
                <a:lnTo>
                  <a:pt x="1079412" y="0"/>
                </a:lnTo>
                <a:lnTo>
                  <a:pt x="1079412" y="1079412"/>
                </a:lnTo>
                <a:lnTo>
                  <a:pt x="0" y="10794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SE"/>
          </a:p>
        </p:txBody>
      </p:sp>
      <p:sp>
        <p:nvSpPr>
          <p:cNvPr id="10" name="Freeform 10"/>
          <p:cNvSpPr/>
          <p:nvPr/>
        </p:nvSpPr>
        <p:spPr>
          <a:xfrm>
            <a:off x="1028700" y="4983472"/>
            <a:ext cx="1079412" cy="1084837"/>
          </a:xfrm>
          <a:custGeom>
            <a:avLst/>
            <a:gdLst/>
            <a:ahLst/>
            <a:cxnLst/>
            <a:rect l="l" t="t" r="r" b="b"/>
            <a:pathLst>
              <a:path w="1079412" h="1084837">
                <a:moveTo>
                  <a:pt x="0" y="0"/>
                </a:moveTo>
                <a:lnTo>
                  <a:pt x="1079412" y="0"/>
                </a:lnTo>
                <a:lnTo>
                  <a:pt x="1079412" y="1084836"/>
                </a:lnTo>
                <a:lnTo>
                  <a:pt x="0" y="10848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SE"/>
          </a:p>
        </p:txBody>
      </p:sp>
      <p:sp>
        <p:nvSpPr>
          <p:cNvPr id="11" name="Freeform 11"/>
          <p:cNvSpPr/>
          <p:nvPr/>
        </p:nvSpPr>
        <p:spPr>
          <a:xfrm>
            <a:off x="1028700" y="8178888"/>
            <a:ext cx="1079412" cy="1079412"/>
          </a:xfrm>
          <a:custGeom>
            <a:avLst/>
            <a:gdLst/>
            <a:ahLst/>
            <a:cxnLst/>
            <a:rect l="l" t="t" r="r" b="b"/>
            <a:pathLst>
              <a:path w="1079412" h="1079412">
                <a:moveTo>
                  <a:pt x="0" y="0"/>
                </a:moveTo>
                <a:lnTo>
                  <a:pt x="1079412" y="0"/>
                </a:lnTo>
                <a:lnTo>
                  <a:pt x="1079412" y="1079412"/>
                </a:lnTo>
                <a:lnTo>
                  <a:pt x="0" y="107941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SE"/>
          </a:p>
        </p:txBody>
      </p:sp>
      <p:sp>
        <p:nvSpPr>
          <p:cNvPr id="12" name="TextBox 12"/>
          <p:cNvSpPr txBox="1"/>
          <p:nvPr/>
        </p:nvSpPr>
        <p:spPr>
          <a:xfrm>
            <a:off x="1028700" y="914400"/>
            <a:ext cx="6133651" cy="978684"/>
          </a:xfrm>
          <a:prstGeom prst="rect">
            <a:avLst/>
          </a:prstGeom>
        </p:spPr>
        <p:txBody>
          <a:bodyPr lIns="0" tIns="0" rIns="0" bIns="0" rtlCol="0" anchor="t">
            <a:spAutoFit/>
          </a:bodyPr>
          <a:lstStyle/>
          <a:p>
            <a:pPr algn="just">
              <a:lnSpc>
                <a:spcPts val="8006"/>
              </a:lnSpc>
            </a:pPr>
            <a:r>
              <a:rPr lang="en-US" sz="5719" dirty="0">
                <a:solidFill>
                  <a:srgbClr val="FFFFFF"/>
                </a:solidFill>
                <a:latin typeface="Nunito"/>
              </a:rPr>
              <a:t>Our Solution</a:t>
            </a:r>
          </a:p>
        </p:txBody>
      </p:sp>
      <p:sp>
        <p:nvSpPr>
          <p:cNvPr id="13" name="TextBox 13"/>
          <p:cNvSpPr txBox="1"/>
          <p:nvPr/>
        </p:nvSpPr>
        <p:spPr>
          <a:xfrm>
            <a:off x="2463235" y="3430486"/>
            <a:ext cx="4066793" cy="538355"/>
          </a:xfrm>
          <a:prstGeom prst="rect">
            <a:avLst/>
          </a:prstGeom>
        </p:spPr>
        <p:txBody>
          <a:bodyPr lIns="0" tIns="0" rIns="0" bIns="0" rtlCol="0" anchor="t">
            <a:spAutoFit/>
          </a:bodyPr>
          <a:lstStyle/>
          <a:p>
            <a:pPr algn="just">
              <a:lnSpc>
                <a:spcPts val="4451"/>
              </a:lnSpc>
            </a:pPr>
            <a:r>
              <a:rPr lang="en-US" sz="3179" dirty="0">
                <a:solidFill>
                  <a:srgbClr val="FFDE32"/>
                </a:solidFill>
                <a:latin typeface="Nunito"/>
              </a:rPr>
              <a:t>Reliable Data</a:t>
            </a:r>
          </a:p>
        </p:txBody>
      </p:sp>
      <p:sp>
        <p:nvSpPr>
          <p:cNvPr id="14" name="TextBox 14"/>
          <p:cNvSpPr txBox="1"/>
          <p:nvPr/>
        </p:nvSpPr>
        <p:spPr>
          <a:xfrm>
            <a:off x="2463235" y="6629094"/>
            <a:ext cx="4066793" cy="538355"/>
          </a:xfrm>
          <a:prstGeom prst="rect">
            <a:avLst/>
          </a:prstGeom>
        </p:spPr>
        <p:txBody>
          <a:bodyPr lIns="0" tIns="0" rIns="0" bIns="0" rtlCol="0" anchor="t">
            <a:spAutoFit/>
          </a:bodyPr>
          <a:lstStyle/>
          <a:p>
            <a:pPr algn="just">
              <a:lnSpc>
                <a:spcPts val="4451"/>
              </a:lnSpc>
            </a:pPr>
            <a:r>
              <a:rPr lang="en-US" sz="3179">
                <a:solidFill>
                  <a:srgbClr val="FFDE32"/>
                </a:solidFill>
                <a:latin typeface="Nunito"/>
              </a:rPr>
              <a:t>Clear User Interface</a:t>
            </a:r>
          </a:p>
        </p:txBody>
      </p:sp>
      <p:sp>
        <p:nvSpPr>
          <p:cNvPr id="15" name="TextBox 15"/>
          <p:cNvSpPr txBox="1"/>
          <p:nvPr/>
        </p:nvSpPr>
        <p:spPr>
          <a:xfrm>
            <a:off x="2463235" y="5048565"/>
            <a:ext cx="3969949" cy="538355"/>
          </a:xfrm>
          <a:prstGeom prst="rect">
            <a:avLst/>
          </a:prstGeom>
        </p:spPr>
        <p:txBody>
          <a:bodyPr lIns="0" tIns="0" rIns="0" bIns="0" rtlCol="0" anchor="t">
            <a:spAutoFit/>
          </a:bodyPr>
          <a:lstStyle/>
          <a:p>
            <a:pPr algn="just">
              <a:lnSpc>
                <a:spcPts val="4451"/>
              </a:lnSpc>
            </a:pPr>
            <a:r>
              <a:rPr lang="en-US" sz="3179">
                <a:solidFill>
                  <a:srgbClr val="FFDE32"/>
                </a:solidFill>
                <a:latin typeface="Nunito"/>
              </a:rPr>
              <a:t>Calculated Solution</a:t>
            </a:r>
          </a:p>
        </p:txBody>
      </p:sp>
      <p:sp>
        <p:nvSpPr>
          <p:cNvPr id="16" name="TextBox 16"/>
          <p:cNvSpPr txBox="1"/>
          <p:nvPr/>
        </p:nvSpPr>
        <p:spPr>
          <a:xfrm>
            <a:off x="2463235" y="8241269"/>
            <a:ext cx="4066793" cy="538355"/>
          </a:xfrm>
          <a:prstGeom prst="rect">
            <a:avLst/>
          </a:prstGeom>
        </p:spPr>
        <p:txBody>
          <a:bodyPr lIns="0" tIns="0" rIns="0" bIns="0" rtlCol="0" anchor="t">
            <a:spAutoFit/>
          </a:bodyPr>
          <a:lstStyle/>
          <a:p>
            <a:pPr algn="just">
              <a:lnSpc>
                <a:spcPts val="4451"/>
              </a:lnSpc>
            </a:pPr>
            <a:r>
              <a:rPr lang="en-US" sz="3179">
                <a:solidFill>
                  <a:srgbClr val="FFDE32"/>
                </a:solidFill>
                <a:latin typeface="Nunito"/>
              </a:rPr>
              <a:t>Artificial Intelligence</a:t>
            </a:r>
          </a:p>
        </p:txBody>
      </p:sp>
      <p:sp>
        <p:nvSpPr>
          <p:cNvPr id="17" name="TextBox 17"/>
          <p:cNvSpPr txBox="1"/>
          <p:nvPr/>
        </p:nvSpPr>
        <p:spPr>
          <a:xfrm>
            <a:off x="1028700" y="1778747"/>
            <a:ext cx="6133651" cy="978684"/>
          </a:xfrm>
          <a:prstGeom prst="rect">
            <a:avLst/>
          </a:prstGeom>
        </p:spPr>
        <p:txBody>
          <a:bodyPr lIns="0" tIns="0" rIns="0" bIns="0" rtlCol="0" anchor="t">
            <a:spAutoFit/>
          </a:bodyPr>
          <a:lstStyle/>
          <a:p>
            <a:pPr algn="just">
              <a:lnSpc>
                <a:spcPts val="8006"/>
              </a:lnSpc>
            </a:pPr>
            <a:r>
              <a:rPr lang="en-US" sz="5719" dirty="0">
                <a:solidFill>
                  <a:srgbClr val="FFDE32"/>
                </a:solidFill>
                <a:latin typeface="Nunito Bold"/>
              </a:rPr>
              <a:t>Scope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par>
                          <p:cTn id="14" fill="hold">
                            <p:stCondLst>
                              <p:cond delay="500"/>
                            </p:stCondLst>
                            <p:childTnLst>
                              <p:par>
                                <p:cTn id="15" presetID="22" presetClass="entr" presetSubtype="1"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up)">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up)">
                                      <p:cBhvr>
                                        <p:cTn id="26" dur="500"/>
                                        <p:tgtEl>
                                          <p:spTgt spid="8"/>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up)">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up)">
                                      <p:cBhvr>
                                        <p:cTn id="34" dur="500"/>
                                        <p:tgtEl>
                                          <p:spTgt spid="10"/>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up)">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up)">
                                      <p:cBhvr>
                                        <p:cTn id="42" dur="500"/>
                                        <p:tgtEl>
                                          <p:spTgt spid="9"/>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up)">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wipe(up)">
                                      <p:cBhvr>
                                        <p:cTn id="50" dur="500"/>
                                        <p:tgtEl>
                                          <p:spTgt spid="11"/>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up)">
                                      <p:cBhvr>
                                        <p:cTn id="5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p:bldP spid="13" grpId="0"/>
      <p:bldP spid="14" grpId="0"/>
      <p:bldP spid="15" grpId="0"/>
      <p:bldP spid="1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sp>
        <p:nvSpPr>
          <p:cNvPr id="2" name="TextBox 2"/>
          <p:cNvSpPr txBox="1"/>
          <p:nvPr/>
        </p:nvSpPr>
        <p:spPr>
          <a:xfrm>
            <a:off x="1028700" y="914400"/>
            <a:ext cx="6133651" cy="978684"/>
          </a:xfrm>
          <a:prstGeom prst="rect">
            <a:avLst/>
          </a:prstGeom>
        </p:spPr>
        <p:txBody>
          <a:bodyPr lIns="0" tIns="0" rIns="0" bIns="0" rtlCol="0" anchor="t">
            <a:spAutoFit/>
          </a:bodyPr>
          <a:lstStyle/>
          <a:p>
            <a:pPr algn="just">
              <a:lnSpc>
                <a:spcPts val="8006"/>
              </a:lnSpc>
            </a:pPr>
            <a:r>
              <a:rPr lang="en-US" sz="5719" dirty="0">
                <a:solidFill>
                  <a:srgbClr val="FFFFFF"/>
                </a:solidFill>
                <a:latin typeface="Nunito"/>
              </a:rPr>
              <a:t>Final Product</a:t>
            </a:r>
          </a:p>
        </p:txBody>
      </p:sp>
      <p:sp>
        <p:nvSpPr>
          <p:cNvPr id="3" name="TextBox 3"/>
          <p:cNvSpPr txBox="1"/>
          <p:nvPr/>
        </p:nvSpPr>
        <p:spPr>
          <a:xfrm>
            <a:off x="1028700" y="1778747"/>
            <a:ext cx="6133651" cy="978684"/>
          </a:xfrm>
          <a:prstGeom prst="rect">
            <a:avLst/>
          </a:prstGeom>
        </p:spPr>
        <p:txBody>
          <a:bodyPr lIns="0" tIns="0" rIns="0" bIns="0" rtlCol="0" anchor="t">
            <a:spAutoFit/>
          </a:bodyPr>
          <a:lstStyle/>
          <a:p>
            <a:pPr algn="just">
              <a:lnSpc>
                <a:spcPts val="8006"/>
              </a:lnSpc>
            </a:pPr>
            <a:r>
              <a:rPr lang="en-US" sz="5719" dirty="0">
                <a:solidFill>
                  <a:srgbClr val="FFDE32"/>
                </a:solidFill>
                <a:latin typeface="Nunito Bold Bold"/>
              </a:rPr>
              <a:t>DEMO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grpSp>
        <p:nvGrpSpPr>
          <p:cNvPr id="2" name="Group 2"/>
          <p:cNvGrpSpPr/>
          <p:nvPr/>
        </p:nvGrpSpPr>
        <p:grpSpPr>
          <a:xfrm>
            <a:off x="675850" y="2512321"/>
            <a:ext cx="7881252" cy="2963147"/>
            <a:chOff x="0" y="0"/>
            <a:chExt cx="2075721" cy="780417"/>
          </a:xfrm>
        </p:grpSpPr>
        <p:sp>
          <p:nvSpPr>
            <p:cNvPr id="3" name="Freeform 3"/>
            <p:cNvSpPr/>
            <p:nvPr/>
          </p:nvSpPr>
          <p:spPr>
            <a:xfrm>
              <a:off x="0" y="0"/>
              <a:ext cx="2075721" cy="780417"/>
            </a:xfrm>
            <a:custGeom>
              <a:avLst/>
              <a:gdLst/>
              <a:ahLst/>
              <a:cxnLst/>
              <a:rect l="l" t="t" r="r" b="b"/>
              <a:pathLst>
                <a:path w="2075721" h="780417">
                  <a:moveTo>
                    <a:pt x="20629" y="0"/>
                  </a:moveTo>
                  <a:lnTo>
                    <a:pt x="2055092" y="0"/>
                  </a:lnTo>
                  <a:cubicBezTo>
                    <a:pt x="2066485" y="0"/>
                    <a:pt x="2075721" y="9236"/>
                    <a:pt x="2075721" y="20629"/>
                  </a:cubicBezTo>
                  <a:lnTo>
                    <a:pt x="2075721" y="759789"/>
                  </a:lnTo>
                  <a:cubicBezTo>
                    <a:pt x="2075721" y="771182"/>
                    <a:pt x="2066485" y="780417"/>
                    <a:pt x="2055092" y="780417"/>
                  </a:cubicBezTo>
                  <a:lnTo>
                    <a:pt x="20629" y="780417"/>
                  </a:lnTo>
                  <a:cubicBezTo>
                    <a:pt x="9236" y="780417"/>
                    <a:pt x="0" y="771182"/>
                    <a:pt x="0" y="759789"/>
                  </a:cubicBezTo>
                  <a:lnTo>
                    <a:pt x="0" y="20629"/>
                  </a:lnTo>
                  <a:cubicBezTo>
                    <a:pt x="0" y="9236"/>
                    <a:pt x="9236" y="0"/>
                    <a:pt x="20629" y="0"/>
                  </a:cubicBezTo>
                  <a:close/>
                </a:path>
              </a:pathLst>
            </a:custGeom>
            <a:solidFill>
              <a:srgbClr val="FFDE32"/>
            </a:solidFill>
          </p:spPr>
          <p:txBody>
            <a:bodyPr/>
            <a:lstStyle/>
            <a:p>
              <a:endParaRPr lang="en-SE"/>
            </a:p>
          </p:txBody>
        </p:sp>
        <p:sp>
          <p:nvSpPr>
            <p:cNvPr id="4" name="TextBox 4"/>
            <p:cNvSpPr txBox="1"/>
            <p:nvPr/>
          </p:nvSpPr>
          <p:spPr>
            <a:xfrm>
              <a:off x="0" y="-38100"/>
              <a:ext cx="2075721" cy="818517"/>
            </a:xfrm>
            <a:prstGeom prst="rect">
              <a:avLst/>
            </a:prstGeom>
          </p:spPr>
          <p:txBody>
            <a:bodyPr lIns="50800" tIns="50800" rIns="50800" bIns="50800" rtlCol="0" anchor="ctr"/>
            <a:lstStyle/>
            <a:p>
              <a:pPr algn="ctr">
                <a:lnSpc>
                  <a:spcPts val="3359"/>
                </a:lnSpc>
              </a:pPr>
              <a:endParaRPr/>
            </a:p>
          </p:txBody>
        </p:sp>
      </p:grpSp>
      <p:grpSp>
        <p:nvGrpSpPr>
          <p:cNvPr id="5" name="Group 5"/>
          <p:cNvGrpSpPr>
            <a:grpSpLocks noChangeAspect="1"/>
          </p:cNvGrpSpPr>
          <p:nvPr/>
        </p:nvGrpSpPr>
        <p:grpSpPr>
          <a:xfrm rot="-5400000">
            <a:off x="9317535" y="-887451"/>
            <a:ext cx="10595309" cy="10595309"/>
            <a:chOff x="0" y="0"/>
            <a:chExt cx="3331210" cy="3331210"/>
          </a:xfrm>
        </p:grpSpPr>
        <p:sp>
          <p:nvSpPr>
            <p:cNvPr id="6" name="Freeform 6"/>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solidFill>
              <a:srgbClr val="FFDE32">
                <a:alpha val="60000"/>
              </a:srgbClr>
            </a:solidFill>
            <a:ln w="12700">
              <a:solidFill>
                <a:srgbClr val="000000"/>
              </a:solidFill>
            </a:ln>
          </p:spPr>
          <p:txBody>
            <a:bodyPr/>
            <a:lstStyle/>
            <a:p>
              <a:endParaRPr lang="en-SE"/>
            </a:p>
          </p:txBody>
        </p:sp>
      </p:grpSp>
      <p:grpSp>
        <p:nvGrpSpPr>
          <p:cNvPr id="7" name="Group 7"/>
          <p:cNvGrpSpPr>
            <a:grpSpLocks noChangeAspect="1"/>
          </p:cNvGrpSpPr>
          <p:nvPr/>
        </p:nvGrpSpPr>
        <p:grpSpPr>
          <a:xfrm rot="5400000">
            <a:off x="0" y="4410204"/>
            <a:ext cx="6889142" cy="6889142"/>
            <a:chOff x="0" y="0"/>
            <a:chExt cx="3331210" cy="3331210"/>
          </a:xfrm>
        </p:grpSpPr>
        <p:sp>
          <p:nvSpPr>
            <p:cNvPr id="8" name="Freeform 8"/>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solidFill>
              <a:srgbClr val="FFDE32">
                <a:alpha val="60000"/>
              </a:srgbClr>
            </a:solidFill>
            <a:ln w="12700">
              <a:solidFill>
                <a:srgbClr val="000000"/>
              </a:solidFill>
            </a:ln>
          </p:spPr>
          <p:txBody>
            <a:bodyPr/>
            <a:lstStyle/>
            <a:p>
              <a:endParaRPr lang="en-SE"/>
            </a:p>
          </p:txBody>
        </p:sp>
      </p:grpSp>
      <p:grpSp>
        <p:nvGrpSpPr>
          <p:cNvPr id="9" name="Group 9"/>
          <p:cNvGrpSpPr/>
          <p:nvPr/>
        </p:nvGrpSpPr>
        <p:grpSpPr>
          <a:xfrm>
            <a:off x="9614779" y="2512321"/>
            <a:ext cx="7881252" cy="2963147"/>
            <a:chOff x="0" y="0"/>
            <a:chExt cx="2075721" cy="780417"/>
          </a:xfrm>
        </p:grpSpPr>
        <p:sp>
          <p:nvSpPr>
            <p:cNvPr id="10" name="Freeform 10"/>
            <p:cNvSpPr/>
            <p:nvPr/>
          </p:nvSpPr>
          <p:spPr>
            <a:xfrm>
              <a:off x="0" y="0"/>
              <a:ext cx="2075721" cy="780417"/>
            </a:xfrm>
            <a:custGeom>
              <a:avLst/>
              <a:gdLst/>
              <a:ahLst/>
              <a:cxnLst/>
              <a:rect l="l" t="t" r="r" b="b"/>
              <a:pathLst>
                <a:path w="2075721" h="780417">
                  <a:moveTo>
                    <a:pt x="20629" y="0"/>
                  </a:moveTo>
                  <a:lnTo>
                    <a:pt x="2055092" y="0"/>
                  </a:lnTo>
                  <a:cubicBezTo>
                    <a:pt x="2066485" y="0"/>
                    <a:pt x="2075721" y="9236"/>
                    <a:pt x="2075721" y="20629"/>
                  </a:cubicBezTo>
                  <a:lnTo>
                    <a:pt x="2075721" y="759789"/>
                  </a:lnTo>
                  <a:cubicBezTo>
                    <a:pt x="2075721" y="771182"/>
                    <a:pt x="2066485" y="780417"/>
                    <a:pt x="2055092" y="780417"/>
                  </a:cubicBezTo>
                  <a:lnTo>
                    <a:pt x="20629" y="780417"/>
                  </a:lnTo>
                  <a:cubicBezTo>
                    <a:pt x="9236" y="780417"/>
                    <a:pt x="0" y="771182"/>
                    <a:pt x="0" y="759789"/>
                  </a:cubicBezTo>
                  <a:lnTo>
                    <a:pt x="0" y="20629"/>
                  </a:lnTo>
                  <a:cubicBezTo>
                    <a:pt x="0" y="9236"/>
                    <a:pt x="9236" y="0"/>
                    <a:pt x="20629" y="0"/>
                  </a:cubicBezTo>
                  <a:close/>
                </a:path>
              </a:pathLst>
            </a:custGeom>
            <a:solidFill>
              <a:srgbClr val="FFDE32"/>
            </a:solidFill>
          </p:spPr>
          <p:txBody>
            <a:bodyPr/>
            <a:lstStyle/>
            <a:p>
              <a:endParaRPr lang="en-SE"/>
            </a:p>
          </p:txBody>
        </p:sp>
        <p:sp>
          <p:nvSpPr>
            <p:cNvPr id="11" name="TextBox 11"/>
            <p:cNvSpPr txBox="1"/>
            <p:nvPr/>
          </p:nvSpPr>
          <p:spPr>
            <a:xfrm>
              <a:off x="0" y="-38100"/>
              <a:ext cx="2075721" cy="818517"/>
            </a:xfrm>
            <a:prstGeom prst="rect">
              <a:avLst/>
            </a:prstGeom>
          </p:spPr>
          <p:txBody>
            <a:bodyPr lIns="50800" tIns="50800" rIns="50800" bIns="50800" rtlCol="0" anchor="ctr"/>
            <a:lstStyle/>
            <a:p>
              <a:pPr algn="ctr">
                <a:lnSpc>
                  <a:spcPts val="3359"/>
                </a:lnSpc>
              </a:pPr>
              <a:endParaRPr/>
            </a:p>
          </p:txBody>
        </p:sp>
      </p:grpSp>
      <p:grpSp>
        <p:nvGrpSpPr>
          <p:cNvPr id="12" name="Group 12"/>
          <p:cNvGrpSpPr/>
          <p:nvPr/>
        </p:nvGrpSpPr>
        <p:grpSpPr>
          <a:xfrm>
            <a:off x="675850" y="5914010"/>
            <a:ext cx="7881252" cy="2963147"/>
            <a:chOff x="0" y="0"/>
            <a:chExt cx="2075721" cy="780417"/>
          </a:xfrm>
        </p:grpSpPr>
        <p:sp>
          <p:nvSpPr>
            <p:cNvPr id="13" name="Freeform 13"/>
            <p:cNvSpPr/>
            <p:nvPr/>
          </p:nvSpPr>
          <p:spPr>
            <a:xfrm>
              <a:off x="0" y="0"/>
              <a:ext cx="2075721" cy="780417"/>
            </a:xfrm>
            <a:custGeom>
              <a:avLst/>
              <a:gdLst/>
              <a:ahLst/>
              <a:cxnLst/>
              <a:rect l="l" t="t" r="r" b="b"/>
              <a:pathLst>
                <a:path w="2075721" h="780417">
                  <a:moveTo>
                    <a:pt x="20629" y="0"/>
                  </a:moveTo>
                  <a:lnTo>
                    <a:pt x="2055092" y="0"/>
                  </a:lnTo>
                  <a:cubicBezTo>
                    <a:pt x="2066485" y="0"/>
                    <a:pt x="2075721" y="9236"/>
                    <a:pt x="2075721" y="20629"/>
                  </a:cubicBezTo>
                  <a:lnTo>
                    <a:pt x="2075721" y="759789"/>
                  </a:lnTo>
                  <a:cubicBezTo>
                    <a:pt x="2075721" y="771182"/>
                    <a:pt x="2066485" y="780417"/>
                    <a:pt x="2055092" y="780417"/>
                  </a:cubicBezTo>
                  <a:lnTo>
                    <a:pt x="20629" y="780417"/>
                  </a:lnTo>
                  <a:cubicBezTo>
                    <a:pt x="9236" y="780417"/>
                    <a:pt x="0" y="771182"/>
                    <a:pt x="0" y="759789"/>
                  </a:cubicBezTo>
                  <a:lnTo>
                    <a:pt x="0" y="20629"/>
                  </a:lnTo>
                  <a:cubicBezTo>
                    <a:pt x="0" y="9236"/>
                    <a:pt x="9236" y="0"/>
                    <a:pt x="20629" y="0"/>
                  </a:cubicBezTo>
                  <a:close/>
                </a:path>
              </a:pathLst>
            </a:custGeom>
            <a:solidFill>
              <a:srgbClr val="FFDE32"/>
            </a:solidFill>
          </p:spPr>
          <p:txBody>
            <a:bodyPr/>
            <a:lstStyle/>
            <a:p>
              <a:endParaRPr lang="en-SE"/>
            </a:p>
          </p:txBody>
        </p:sp>
        <p:sp>
          <p:nvSpPr>
            <p:cNvPr id="14" name="TextBox 14"/>
            <p:cNvSpPr txBox="1"/>
            <p:nvPr/>
          </p:nvSpPr>
          <p:spPr>
            <a:xfrm>
              <a:off x="0" y="-38100"/>
              <a:ext cx="2075721" cy="818517"/>
            </a:xfrm>
            <a:prstGeom prst="rect">
              <a:avLst/>
            </a:prstGeom>
          </p:spPr>
          <p:txBody>
            <a:bodyPr lIns="50800" tIns="50800" rIns="50800" bIns="50800" rtlCol="0" anchor="ctr"/>
            <a:lstStyle/>
            <a:p>
              <a:pPr algn="ctr">
                <a:lnSpc>
                  <a:spcPts val="3359"/>
                </a:lnSpc>
              </a:pPr>
              <a:endParaRPr/>
            </a:p>
          </p:txBody>
        </p:sp>
      </p:grpSp>
      <p:grpSp>
        <p:nvGrpSpPr>
          <p:cNvPr id="15" name="Group 15"/>
          <p:cNvGrpSpPr/>
          <p:nvPr/>
        </p:nvGrpSpPr>
        <p:grpSpPr>
          <a:xfrm>
            <a:off x="9614779" y="5944750"/>
            <a:ext cx="7881252" cy="2963147"/>
            <a:chOff x="0" y="0"/>
            <a:chExt cx="2075721" cy="780417"/>
          </a:xfrm>
        </p:grpSpPr>
        <p:sp>
          <p:nvSpPr>
            <p:cNvPr id="16" name="Freeform 16"/>
            <p:cNvSpPr/>
            <p:nvPr/>
          </p:nvSpPr>
          <p:spPr>
            <a:xfrm>
              <a:off x="0" y="0"/>
              <a:ext cx="2075721" cy="780417"/>
            </a:xfrm>
            <a:custGeom>
              <a:avLst/>
              <a:gdLst/>
              <a:ahLst/>
              <a:cxnLst/>
              <a:rect l="l" t="t" r="r" b="b"/>
              <a:pathLst>
                <a:path w="2075721" h="780417">
                  <a:moveTo>
                    <a:pt x="20629" y="0"/>
                  </a:moveTo>
                  <a:lnTo>
                    <a:pt x="2055092" y="0"/>
                  </a:lnTo>
                  <a:cubicBezTo>
                    <a:pt x="2066485" y="0"/>
                    <a:pt x="2075721" y="9236"/>
                    <a:pt x="2075721" y="20629"/>
                  </a:cubicBezTo>
                  <a:lnTo>
                    <a:pt x="2075721" y="759789"/>
                  </a:lnTo>
                  <a:cubicBezTo>
                    <a:pt x="2075721" y="771182"/>
                    <a:pt x="2066485" y="780417"/>
                    <a:pt x="2055092" y="780417"/>
                  </a:cubicBezTo>
                  <a:lnTo>
                    <a:pt x="20629" y="780417"/>
                  </a:lnTo>
                  <a:cubicBezTo>
                    <a:pt x="9236" y="780417"/>
                    <a:pt x="0" y="771182"/>
                    <a:pt x="0" y="759789"/>
                  </a:cubicBezTo>
                  <a:lnTo>
                    <a:pt x="0" y="20629"/>
                  </a:lnTo>
                  <a:cubicBezTo>
                    <a:pt x="0" y="9236"/>
                    <a:pt x="9236" y="0"/>
                    <a:pt x="20629" y="0"/>
                  </a:cubicBezTo>
                  <a:close/>
                </a:path>
              </a:pathLst>
            </a:custGeom>
            <a:solidFill>
              <a:srgbClr val="FFDE32"/>
            </a:solidFill>
          </p:spPr>
          <p:txBody>
            <a:bodyPr/>
            <a:lstStyle/>
            <a:p>
              <a:endParaRPr lang="en-SE"/>
            </a:p>
          </p:txBody>
        </p:sp>
        <p:sp>
          <p:nvSpPr>
            <p:cNvPr id="17" name="TextBox 17"/>
            <p:cNvSpPr txBox="1"/>
            <p:nvPr/>
          </p:nvSpPr>
          <p:spPr>
            <a:xfrm>
              <a:off x="0" y="-38100"/>
              <a:ext cx="2075721" cy="818517"/>
            </a:xfrm>
            <a:prstGeom prst="rect">
              <a:avLst/>
            </a:prstGeom>
          </p:spPr>
          <p:txBody>
            <a:bodyPr lIns="50800" tIns="50800" rIns="50800" bIns="50800" rtlCol="0" anchor="ctr"/>
            <a:lstStyle/>
            <a:p>
              <a:pPr algn="ctr">
                <a:lnSpc>
                  <a:spcPts val="3359"/>
                </a:lnSpc>
              </a:pPr>
              <a:endParaRPr/>
            </a:p>
          </p:txBody>
        </p:sp>
      </p:grpSp>
      <p:sp>
        <p:nvSpPr>
          <p:cNvPr id="18" name="Freeform 18"/>
          <p:cNvSpPr/>
          <p:nvPr/>
        </p:nvSpPr>
        <p:spPr>
          <a:xfrm>
            <a:off x="1070882" y="3335383"/>
            <a:ext cx="1230819" cy="1317024"/>
          </a:xfrm>
          <a:custGeom>
            <a:avLst/>
            <a:gdLst/>
            <a:ahLst/>
            <a:cxnLst/>
            <a:rect l="l" t="t" r="r" b="b"/>
            <a:pathLst>
              <a:path w="1230819" h="1317024">
                <a:moveTo>
                  <a:pt x="0" y="0"/>
                </a:moveTo>
                <a:lnTo>
                  <a:pt x="1230820" y="0"/>
                </a:lnTo>
                <a:lnTo>
                  <a:pt x="1230820" y="1317024"/>
                </a:lnTo>
                <a:lnTo>
                  <a:pt x="0" y="13170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a:p>
        </p:txBody>
      </p:sp>
      <p:sp>
        <p:nvSpPr>
          <p:cNvPr id="19" name="Freeform 19"/>
          <p:cNvSpPr/>
          <p:nvPr/>
        </p:nvSpPr>
        <p:spPr>
          <a:xfrm>
            <a:off x="1070882" y="6780174"/>
            <a:ext cx="1230819" cy="1230819"/>
          </a:xfrm>
          <a:custGeom>
            <a:avLst/>
            <a:gdLst/>
            <a:ahLst/>
            <a:cxnLst/>
            <a:rect l="l" t="t" r="r" b="b"/>
            <a:pathLst>
              <a:path w="1230819" h="1230819">
                <a:moveTo>
                  <a:pt x="0" y="0"/>
                </a:moveTo>
                <a:lnTo>
                  <a:pt x="1230820" y="0"/>
                </a:lnTo>
                <a:lnTo>
                  <a:pt x="1230820" y="1230819"/>
                </a:lnTo>
                <a:lnTo>
                  <a:pt x="0" y="12308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E"/>
          </a:p>
        </p:txBody>
      </p:sp>
      <p:sp>
        <p:nvSpPr>
          <p:cNvPr id="20" name="Freeform 20"/>
          <p:cNvSpPr/>
          <p:nvPr/>
        </p:nvSpPr>
        <p:spPr>
          <a:xfrm>
            <a:off x="10050567" y="3401919"/>
            <a:ext cx="1230819" cy="1230819"/>
          </a:xfrm>
          <a:custGeom>
            <a:avLst/>
            <a:gdLst/>
            <a:ahLst/>
            <a:cxnLst/>
            <a:rect l="l" t="t" r="r" b="b"/>
            <a:pathLst>
              <a:path w="1230819" h="1230819">
                <a:moveTo>
                  <a:pt x="0" y="0"/>
                </a:moveTo>
                <a:lnTo>
                  <a:pt x="1230819" y="0"/>
                </a:lnTo>
                <a:lnTo>
                  <a:pt x="1230819" y="1230819"/>
                </a:lnTo>
                <a:lnTo>
                  <a:pt x="0" y="12308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SE"/>
          </a:p>
        </p:txBody>
      </p:sp>
      <p:sp>
        <p:nvSpPr>
          <p:cNvPr id="21" name="Freeform 21"/>
          <p:cNvSpPr/>
          <p:nvPr/>
        </p:nvSpPr>
        <p:spPr>
          <a:xfrm>
            <a:off x="10110879" y="6780174"/>
            <a:ext cx="1230819" cy="1230819"/>
          </a:xfrm>
          <a:custGeom>
            <a:avLst/>
            <a:gdLst/>
            <a:ahLst/>
            <a:cxnLst/>
            <a:rect l="l" t="t" r="r" b="b"/>
            <a:pathLst>
              <a:path w="1230819" h="1230819">
                <a:moveTo>
                  <a:pt x="0" y="0"/>
                </a:moveTo>
                <a:lnTo>
                  <a:pt x="1230819" y="0"/>
                </a:lnTo>
                <a:lnTo>
                  <a:pt x="1230819" y="1230819"/>
                </a:lnTo>
                <a:lnTo>
                  <a:pt x="0" y="123081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SE"/>
          </a:p>
        </p:txBody>
      </p:sp>
      <p:grpSp>
        <p:nvGrpSpPr>
          <p:cNvPr id="22" name="Group 22"/>
          <p:cNvGrpSpPr/>
          <p:nvPr/>
        </p:nvGrpSpPr>
        <p:grpSpPr>
          <a:xfrm>
            <a:off x="7827566" y="4666222"/>
            <a:ext cx="2560102" cy="2375006"/>
            <a:chOff x="0" y="0"/>
            <a:chExt cx="691583" cy="677527"/>
          </a:xfrm>
        </p:grpSpPr>
        <p:sp>
          <p:nvSpPr>
            <p:cNvPr id="23" name="Freeform 23"/>
            <p:cNvSpPr/>
            <p:nvPr/>
          </p:nvSpPr>
          <p:spPr>
            <a:xfrm>
              <a:off x="0" y="0"/>
              <a:ext cx="691583" cy="677527"/>
            </a:xfrm>
            <a:custGeom>
              <a:avLst/>
              <a:gdLst/>
              <a:ahLst/>
              <a:cxnLst/>
              <a:rect l="l" t="t" r="r" b="b"/>
              <a:pathLst>
                <a:path w="691583" h="677527">
                  <a:moveTo>
                    <a:pt x="149260" y="0"/>
                  </a:moveTo>
                  <a:lnTo>
                    <a:pt x="542323" y="0"/>
                  </a:lnTo>
                  <a:cubicBezTo>
                    <a:pt x="624757" y="0"/>
                    <a:pt x="691583" y="66826"/>
                    <a:pt x="691583" y="149260"/>
                  </a:cubicBezTo>
                  <a:lnTo>
                    <a:pt x="691583" y="528267"/>
                  </a:lnTo>
                  <a:cubicBezTo>
                    <a:pt x="691583" y="567853"/>
                    <a:pt x="675857" y="605818"/>
                    <a:pt x="647866" y="633810"/>
                  </a:cubicBezTo>
                  <a:cubicBezTo>
                    <a:pt x="619874" y="661801"/>
                    <a:pt x="581909" y="677527"/>
                    <a:pt x="542323" y="677527"/>
                  </a:cubicBezTo>
                  <a:lnTo>
                    <a:pt x="149260" y="677527"/>
                  </a:lnTo>
                  <a:cubicBezTo>
                    <a:pt x="66826" y="677527"/>
                    <a:pt x="0" y="610701"/>
                    <a:pt x="0" y="528267"/>
                  </a:cubicBezTo>
                  <a:lnTo>
                    <a:pt x="0" y="149260"/>
                  </a:lnTo>
                  <a:cubicBezTo>
                    <a:pt x="0" y="109674"/>
                    <a:pt x="15726" y="71709"/>
                    <a:pt x="43717" y="43717"/>
                  </a:cubicBezTo>
                  <a:cubicBezTo>
                    <a:pt x="71709" y="15726"/>
                    <a:pt x="109674" y="0"/>
                    <a:pt x="149260" y="0"/>
                  </a:cubicBezTo>
                  <a:close/>
                </a:path>
              </a:pathLst>
            </a:custGeom>
            <a:solidFill>
              <a:srgbClr val="FFDE32"/>
            </a:solidFill>
            <a:ln cap="rnd">
              <a:noFill/>
              <a:prstDash val="solid"/>
              <a:round/>
            </a:ln>
          </p:spPr>
          <p:txBody>
            <a:bodyPr/>
            <a:lstStyle/>
            <a:p>
              <a:endParaRPr lang="en-SE"/>
            </a:p>
          </p:txBody>
        </p:sp>
        <p:sp>
          <p:nvSpPr>
            <p:cNvPr id="24" name="TextBox 24"/>
            <p:cNvSpPr txBox="1"/>
            <p:nvPr/>
          </p:nvSpPr>
          <p:spPr>
            <a:xfrm>
              <a:off x="0" y="-38100"/>
              <a:ext cx="691583" cy="715627"/>
            </a:xfrm>
            <a:prstGeom prst="rect">
              <a:avLst/>
            </a:prstGeom>
          </p:spPr>
          <p:txBody>
            <a:bodyPr lIns="50800" tIns="50800" rIns="50800" bIns="50800" rtlCol="0" anchor="ctr"/>
            <a:lstStyle/>
            <a:p>
              <a:pPr algn="ctr">
                <a:lnSpc>
                  <a:spcPts val="3359"/>
                </a:lnSpc>
              </a:pPr>
              <a:endParaRPr/>
            </a:p>
          </p:txBody>
        </p:sp>
      </p:grpSp>
      <p:sp>
        <p:nvSpPr>
          <p:cNvPr id="25" name="Freeform 25"/>
          <p:cNvSpPr/>
          <p:nvPr/>
        </p:nvSpPr>
        <p:spPr>
          <a:xfrm>
            <a:off x="7490464" y="4227207"/>
            <a:ext cx="2993639" cy="2814021"/>
          </a:xfrm>
          <a:custGeom>
            <a:avLst/>
            <a:gdLst/>
            <a:ahLst/>
            <a:cxnLst/>
            <a:rect l="l" t="t" r="r" b="b"/>
            <a:pathLst>
              <a:path w="2993639" h="2814021">
                <a:moveTo>
                  <a:pt x="0" y="0"/>
                </a:moveTo>
                <a:lnTo>
                  <a:pt x="2993639" y="0"/>
                </a:lnTo>
                <a:lnTo>
                  <a:pt x="2993639" y="2814020"/>
                </a:lnTo>
                <a:lnTo>
                  <a:pt x="0" y="281402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SE"/>
          </a:p>
        </p:txBody>
      </p:sp>
      <p:sp>
        <p:nvSpPr>
          <p:cNvPr id="26" name="TextBox 26"/>
          <p:cNvSpPr txBox="1"/>
          <p:nvPr/>
        </p:nvSpPr>
        <p:spPr>
          <a:xfrm>
            <a:off x="1028700" y="914400"/>
            <a:ext cx="6133651" cy="978684"/>
          </a:xfrm>
          <a:prstGeom prst="rect">
            <a:avLst/>
          </a:prstGeom>
        </p:spPr>
        <p:txBody>
          <a:bodyPr lIns="0" tIns="0" rIns="0" bIns="0" rtlCol="0" anchor="t">
            <a:spAutoFit/>
          </a:bodyPr>
          <a:lstStyle/>
          <a:p>
            <a:pPr algn="just">
              <a:lnSpc>
                <a:spcPts val="8006"/>
              </a:lnSpc>
            </a:pPr>
            <a:r>
              <a:rPr lang="en-US" sz="5719" dirty="0">
                <a:solidFill>
                  <a:srgbClr val="FFFFFF"/>
                </a:solidFill>
                <a:latin typeface="Nunito Bold"/>
              </a:rPr>
              <a:t>The Techniques</a:t>
            </a:r>
          </a:p>
        </p:txBody>
      </p:sp>
      <p:sp>
        <p:nvSpPr>
          <p:cNvPr id="27" name="TextBox 27"/>
          <p:cNvSpPr txBox="1"/>
          <p:nvPr/>
        </p:nvSpPr>
        <p:spPr>
          <a:xfrm>
            <a:off x="2652208" y="3171244"/>
            <a:ext cx="2981379" cy="462791"/>
          </a:xfrm>
          <a:prstGeom prst="rect">
            <a:avLst/>
          </a:prstGeom>
        </p:spPr>
        <p:txBody>
          <a:bodyPr lIns="0" tIns="0" rIns="0" bIns="0" rtlCol="0" anchor="t">
            <a:spAutoFit/>
          </a:bodyPr>
          <a:lstStyle/>
          <a:p>
            <a:pPr algn="just">
              <a:lnSpc>
                <a:spcPts val="3891"/>
              </a:lnSpc>
            </a:pPr>
            <a:r>
              <a:rPr lang="en-US" sz="2779">
                <a:solidFill>
                  <a:srgbClr val="000000"/>
                </a:solidFill>
                <a:latin typeface="Nunito Bold"/>
              </a:rPr>
              <a:t>PYTHON</a:t>
            </a:r>
          </a:p>
        </p:txBody>
      </p:sp>
      <p:sp>
        <p:nvSpPr>
          <p:cNvPr id="28" name="TextBox 28"/>
          <p:cNvSpPr txBox="1"/>
          <p:nvPr/>
        </p:nvSpPr>
        <p:spPr>
          <a:xfrm>
            <a:off x="11633811" y="3194677"/>
            <a:ext cx="2981379" cy="468295"/>
          </a:xfrm>
          <a:prstGeom prst="rect">
            <a:avLst/>
          </a:prstGeom>
        </p:spPr>
        <p:txBody>
          <a:bodyPr lIns="0" tIns="0" rIns="0" bIns="0" rtlCol="0" anchor="t">
            <a:spAutoFit/>
          </a:bodyPr>
          <a:lstStyle/>
          <a:p>
            <a:pPr algn="just">
              <a:lnSpc>
                <a:spcPts val="3891"/>
              </a:lnSpc>
            </a:pPr>
            <a:r>
              <a:rPr lang="en-US" sz="2779">
                <a:solidFill>
                  <a:srgbClr val="000000"/>
                </a:solidFill>
                <a:latin typeface="Nunito Bold"/>
              </a:rPr>
              <a:t>ETL</a:t>
            </a:r>
          </a:p>
        </p:txBody>
      </p:sp>
      <p:sp>
        <p:nvSpPr>
          <p:cNvPr id="29" name="TextBox 29"/>
          <p:cNvSpPr txBox="1"/>
          <p:nvPr/>
        </p:nvSpPr>
        <p:spPr>
          <a:xfrm>
            <a:off x="11573500" y="6572932"/>
            <a:ext cx="2981379" cy="468295"/>
          </a:xfrm>
          <a:prstGeom prst="rect">
            <a:avLst/>
          </a:prstGeom>
        </p:spPr>
        <p:txBody>
          <a:bodyPr lIns="0" tIns="0" rIns="0" bIns="0" rtlCol="0" anchor="t">
            <a:spAutoFit/>
          </a:bodyPr>
          <a:lstStyle/>
          <a:p>
            <a:pPr algn="just">
              <a:lnSpc>
                <a:spcPts val="3891"/>
              </a:lnSpc>
            </a:pPr>
            <a:r>
              <a:rPr lang="en-US" sz="2779" dirty="0">
                <a:solidFill>
                  <a:srgbClr val="000000"/>
                </a:solidFill>
                <a:latin typeface="Nunito Bold"/>
              </a:rPr>
              <a:t>VISUALISATION</a:t>
            </a:r>
          </a:p>
        </p:txBody>
      </p:sp>
      <p:sp>
        <p:nvSpPr>
          <p:cNvPr id="30" name="TextBox 30"/>
          <p:cNvSpPr txBox="1"/>
          <p:nvPr/>
        </p:nvSpPr>
        <p:spPr>
          <a:xfrm>
            <a:off x="2652208" y="6572932"/>
            <a:ext cx="3863739" cy="468295"/>
          </a:xfrm>
          <a:prstGeom prst="rect">
            <a:avLst/>
          </a:prstGeom>
        </p:spPr>
        <p:txBody>
          <a:bodyPr lIns="0" tIns="0" rIns="0" bIns="0" rtlCol="0" anchor="t">
            <a:spAutoFit/>
          </a:bodyPr>
          <a:lstStyle/>
          <a:p>
            <a:pPr algn="just">
              <a:lnSpc>
                <a:spcPts val="3891"/>
              </a:lnSpc>
            </a:pPr>
            <a:r>
              <a:rPr lang="en-US" sz="2779">
                <a:solidFill>
                  <a:srgbClr val="000000"/>
                </a:solidFill>
                <a:latin typeface="Nunito Bold"/>
              </a:rPr>
              <a:t>MACHINE LEARNING</a:t>
            </a:r>
          </a:p>
        </p:txBody>
      </p:sp>
      <p:sp>
        <p:nvSpPr>
          <p:cNvPr id="31" name="TextBox 31"/>
          <p:cNvSpPr txBox="1"/>
          <p:nvPr/>
        </p:nvSpPr>
        <p:spPr>
          <a:xfrm>
            <a:off x="2652208" y="3668345"/>
            <a:ext cx="5426432" cy="370551"/>
          </a:xfrm>
          <a:prstGeom prst="rect">
            <a:avLst/>
          </a:prstGeom>
        </p:spPr>
        <p:txBody>
          <a:bodyPr lIns="0" tIns="0" rIns="0" bIns="0" rtlCol="0" anchor="t">
            <a:spAutoFit/>
          </a:bodyPr>
          <a:lstStyle/>
          <a:p>
            <a:pPr algn="just">
              <a:lnSpc>
                <a:spcPts val="2984"/>
              </a:lnSpc>
            </a:pPr>
            <a:r>
              <a:rPr lang="en-US" sz="2131" dirty="0">
                <a:solidFill>
                  <a:srgbClr val="000000"/>
                </a:solidFill>
                <a:latin typeface="Nunito"/>
              </a:rPr>
              <a:t>PROGRAMMING LANGUAGE</a:t>
            </a:r>
          </a:p>
        </p:txBody>
      </p:sp>
      <p:sp>
        <p:nvSpPr>
          <p:cNvPr id="32" name="TextBox 32"/>
          <p:cNvSpPr txBox="1"/>
          <p:nvPr/>
        </p:nvSpPr>
        <p:spPr>
          <a:xfrm>
            <a:off x="11633811" y="3691778"/>
            <a:ext cx="5426432" cy="356290"/>
          </a:xfrm>
          <a:prstGeom prst="rect">
            <a:avLst/>
          </a:prstGeom>
        </p:spPr>
        <p:txBody>
          <a:bodyPr lIns="0" tIns="0" rIns="0" bIns="0" rtlCol="0" anchor="t">
            <a:spAutoFit/>
          </a:bodyPr>
          <a:lstStyle/>
          <a:p>
            <a:pPr algn="just">
              <a:lnSpc>
                <a:spcPts val="2984"/>
              </a:lnSpc>
            </a:pPr>
            <a:r>
              <a:rPr lang="en-US" sz="2131">
                <a:solidFill>
                  <a:srgbClr val="000000"/>
                </a:solidFill>
                <a:latin typeface="Nunito"/>
              </a:rPr>
              <a:t>CLEANING AND SORTING OUR DATA</a:t>
            </a:r>
          </a:p>
        </p:txBody>
      </p:sp>
      <p:sp>
        <p:nvSpPr>
          <p:cNvPr id="33" name="TextBox 33"/>
          <p:cNvSpPr txBox="1"/>
          <p:nvPr/>
        </p:nvSpPr>
        <p:spPr>
          <a:xfrm>
            <a:off x="11573500" y="7070034"/>
            <a:ext cx="5426432" cy="356290"/>
          </a:xfrm>
          <a:prstGeom prst="rect">
            <a:avLst/>
          </a:prstGeom>
        </p:spPr>
        <p:txBody>
          <a:bodyPr lIns="0" tIns="0" rIns="0" bIns="0" rtlCol="0" anchor="t">
            <a:spAutoFit/>
          </a:bodyPr>
          <a:lstStyle/>
          <a:p>
            <a:pPr algn="just">
              <a:lnSpc>
                <a:spcPts val="2984"/>
              </a:lnSpc>
            </a:pPr>
            <a:r>
              <a:rPr lang="en-US" sz="2131" dirty="0">
                <a:solidFill>
                  <a:srgbClr val="000000"/>
                </a:solidFill>
                <a:latin typeface="Nunito"/>
              </a:rPr>
              <a:t>DASH</a:t>
            </a:r>
          </a:p>
        </p:txBody>
      </p:sp>
      <p:sp>
        <p:nvSpPr>
          <p:cNvPr id="34" name="TextBox 34"/>
          <p:cNvSpPr txBox="1"/>
          <p:nvPr/>
        </p:nvSpPr>
        <p:spPr>
          <a:xfrm>
            <a:off x="2652208" y="7070034"/>
            <a:ext cx="5426432" cy="356290"/>
          </a:xfrm>
          <a:prstGeom prst="rect">
            <a:avLst/>
          </a:prstGeom>
        </p:spPr>
        <p:txBody>
          <a:bodyPr lIns="0" tIns="0" rIns="0" bIns="0" rtlCol="0" anchor="t">
            <a:spAutoFit/>
          </a:bodyPr>
          <a:lstStyle/>
          <a:p>
            <a:pPr algn="just">
              <a:lnSpc>
                <a:spcPts val="2984"/>
              </a:lnSpc>
            </a:pPr>
            <a:r>
              <a:rPr lang="en-US" sz="2131">
                <a:solidFill>
                  <a:srgbClr val="000000"/>
                </a:solidFill>
                <a:latin typeface="Nunito"/>
              </a:rPr>
              <a:t>PREDICTION </a:t>
            </a:r>
          </a:p>
        </p:txBody>
      </p:sp>
      <p:sp>
        <p:nvSpPr>
          <p:cNvPr id="35" name="TextBox 35"/>
          <p:cNvSpPr txBox="1"/>
          <p:nvPr/>
        </p:nvSpPr>
        <p:spPr>
          <a:xfrm>
            <a:off x="7632747" y="5143500"/>
            <a:ext cx="2612638" cy="462788"/>
          </a:xfrm>
          <a:prstGeom prst="rect">
            <a:avLst/>
          </a:prstGeom>
        </p:spPr>
        <p:txBody>
          <a:bodyPr lIns="0" tIns="0" rIns="0" bIns="0" rtlCol="0" anchor="t">
            <a:spAutoFit/>
          </a:bodyPr>
          <a:lstStyle/>
          <a:p>
            <a:pPr algn="ctr">
              <a:lnSpc>
                <a:spcPts val="3892"/>
              </a:lnSpc>
              <a:spcBef>
                <a:spcPct val="0"/>
              </a:spcBef>
            </a:pPr>
            <a:r>
              <a:rPr lang="en-US" sz="2780" dirty="0">
                <a:solidFill>
                  <a:srgbClr val="000000"/>
                </a:solidFill>
                <a:latin typeface="Nunito Bold"/>
              </a:rPr>
              <a:t>GIT</a:t>
            </a:r>
          </a:p>
        </p:txBody>
      </p:sp>
      <p:sp>
        <p:nvSpPr>
          <p:cNvPr id="36" name="TextBox 36"/>
          <p:cNvSpPr txBox="1"/>
          <p:nvPr/>
        </p:nvSpPr>
        <p:spPr>
          <a:xfrm>
            <a:off x="7924000" y="5568188"/>
            <a:ext cx="2126567" cy="679545"/>
          </a:xfrm>
          <a:prstGeom prst="rect">
            <a:avLst/>
          </a:prstGeom>
        </p:spPr>
        <p:txBody>
          <a:bodyPr lIns="0" tIns="0" rIns="0" bIns="0" rtlCol="0" anchor="t">
            <a:spAutoFit/>
          </a:bodyPr>
          <a:lstStyle/>
          <a:p>
            <a:pPr algn="ctr">
              <a:lnSpc>
                <a:spcPts val="2677"/>
              </a:lnSpc>
            </a:pPr>
            <a:r>
              <a:rPr lang="en-US" sz="1912" dirty="0">
                <a:solidFill>
                  <a:srgbClr val="000000"/>
                </a:solidFill>
                <a:latin typeface="Nunito"/>
              </a:rPr>
              <a:t>VERSION CONTROL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500"/>
                                        <p:tgtEl>
                                          <p:spTgt spid="27"/>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wipe(left)">
                                      <p:cBhvr>
                                        <p:cTn id="18" dur="500"/>
                                        <p:tgtEl>
                                          <p:spTgt spid="31"/>
                                        </p:tgtEl>
                                      </p:cBhvr>
                                    </p:animEffect>
                                  </p:childTnLst>
                                </p:cTn>
                              </p:par>
                              <p:par>
                                <p:cTn id="19" presetID="22" presetClass="entr" presetSubtype="8"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right)">
                                      <p:cBhvr>
                                        <p:cTn id="26" dur="500"/>
                                        <p:tgtEl>
                                          <p:spTgt spid="9"/>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wipe(right)">
                                      <p:cBhvr>
                                        <p:cTn id="29" dur="500"/>
                                        <p:tgtEl>
                                          <p:spTgt spid="32"/>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right)">
                                      <p:cBhvr>
                                        <p:cTn id="32" dur="500"/>
                                        <p:tgtEl>
                                          <p:spTgt spid="28"/>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right)">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left)">
                                      <p:cBhvr>
                                        <p:cTn id="40" dur="500"/>
                                        <p:tgtEl>
                                          <p:spTgt spid="19"/>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left)">
                                      <p:cBhvr>
                                        <p:cTn id="43" dur="500"/>
                                        <p:tgtEl>
                                          <p:spTgt spid="34"/>
                                        </p:tgtEl>
                                      </p:cBhvr>
                                    </p:animEffect>
                                  </p:childTnLst>
                                </p:cTn>
                              </p:par>
                              <p:par>
                                <p:cTn id="44" presetID="22" presetClass="entr" presetSubtype="8" fill="hold"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left)">
                                      <p:cBhvr>
                                        <p:cTn id="46" dur="500"/>
                                        <p:tgtEl>
                                          <p:spTgt spid="12"/>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wipe(left)">
                                      <p:cBhvr>
                                        <p:cTn id="49" dur="500"/>
                                        <p:tgtEl>
                                          <p:spTgt spid="30"/>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grpId="0"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right)">
                                      <p:cBhvr>
                                        <p:cTn id="54" dur="500"/>
                                        <p:tgtEl>
                                          <p:spTgt spid="21"/>
                                        </p:tgtEl>
                                      </p:cBhvr>
                                    </p:animEffect>
                                  </p:childTnLst>
                                </p:cTn>
                              </p:par>
                              <p:par>
                                <p:cTn id="55" presetID="22" presetClass="entr" presetSubtype="2"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wipe(right)">
                                      <p:cBhvr>
                                        <p:cTn id="57" dur="500"/>
                                        <p:tgtEl>
                                          <p:spTgt spid="33"/>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wipe(right)">
                                      <p:cBhvr>
                                        <p:cTn id="60" dur="500"/>
                                        <p:tgtEl>
                                          <p:spTgt spid="29"/>
                                        </p:tgtEl>
                                      </p:cBhvr>
                                    </p:animEffect>
                                  </p:childTnLst>
                                </p:cTn>
                              </p:par>
                              <p:par>
                                <p:cTn id="61" presetID="22" presetClass="entr" presetSubtype="2" fill="hold"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wipe(right)">
                                      <p:cBhvr>
                                        <p:cTn id="63" dur="500"/>
                                        <p:tgtEl>
                                          <p:spTgt spid="15"/>
                                        </p:tgtEl>
                                      </p:cBhvr>
                                    </p:animEffect>
                                  </p:childTnLst>
                                </p:cTn>
                              </p:par>
                            </p:childTnLst>
                          </p:cTn>
                        </p:par>
                      </p:childTnLst>
                    </p:cTn>
                  </p:par>
                  <p:par>
                    <p:cTn id="64" fill="hold">
                      <p:stCondLst>
                        <p:cond delay="indefinite"/>
                      </p:stCondLst>
                      <p:childTnLst>
                        <p:par>
                          <p:cTn id="65" fill="hold">
                            <p:stCondLst>
                              <p:cond delay="0"/>
                            </p:stCondLst>
                            <p:childTnLst>
                              <p:par>
                                <p:cTn id="66" presetID="16" presetClass="entr" presetSubtype="21" fill="hold" grpId="0" nodeType="click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barn(inVertical)">
                                      <p:cBhvr>
                                        <p:cTn id="68" dur="500"/>
                                        <p:tgtEl>
                                          <p:spTgt spid="35"/>
                                        </p:tgtEl>
                                      </p:cBhvr>
                                    </p:animEffect>
                                  </p:childTnLst>
                                </p:cTn>
                              </p:par>
                              <p:par>
                                <p:cTn id="69" presetID="16" presetClass="entr" presetSubtype="21"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barn(inVertical)">
                                      <p:cBhvr>
                                        <p:cTn id="71" dur="500"/>
                                        <p:tgtEl>
                                          <p:spTgt spid="36"/>
                                        </p:tgtEl>
                                      </p:cBhvr>
                                    </p:animEffect>
                                  </p:childTnLst>
                                </p:cTn>
                              </p:par>
                              <p:par>
                                <p:cTn id="72" presetID="16" presetClass="entr" presetSubtype="21" fill="hold" nodeType="with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barn(inVertical)">
                                      <p:cBhvr>
                                        <p:cTn id="74" dur="500"/>
                                        <p:tgtEl>
                                          <p:spTgt spid="22"/>
                                        </p:tgtEl>
                                      </p:cBhvr>
                                    </p:animEffect>
                                  </p:childTnLst>
                                </p:cTn>
                              </p:par>
                              <p:par>
                                <p:cTn id="75" presetID="16" presetClass="entr" presetSubtype="21"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barn(inVertical)">
                                      <p:cBhvr>
                                        <p:cTn id="7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5" grpId="0" animBg="1"/>
      <p:bldP spid="26" grpId="0"/>
      <p:bldP spid="27" grpId="0"/>
      <p:bldP spid="28" grpId="0"/>
      <p:bldP spid="29" grpId="0"/>
      <p:bldP spid="30" grpId="0"/>
      <p:bldP spid="31" grpId="0"/>
      <p:bldP spid="32" grpId="0"/>
      <p:bldP spid="33" grpId="0"/>
      <p:bldP spid="34" grpId="0"/>
      <p:bldP spid="35" grpId="0"/>
      <p:bldP spid="3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1293D"/>
        </a:solidFill>
        <a:effectLst/>
      </p:bgPr>
    </p:bg>
    <p:spTree>
      <p:nvGrpSpPr>
        <p:cNvPr id="1" name=""/>
        <p:cNvGrpSpPr/>
        <p:nvPr/>
      </p:nvGrpSpPr>
      <p:grpSpPr>
        <a:xfrm>
          <a:off x="0" y="0"/>
          <a:ext cx="0" cy="0"/>
          <a:chOff x="0" y="0"/>
          <a:chExt cx="0" cy="0"/>
        </a:xfrm>
      </p:grpSpPr>
      <p:sp>
        <p:nvSpPr>
          <p:cNvPr id="2" name="Freeform 2"/>
          <p:cNvSpPr/>
          <p:nvPr/>
        </p:nvSpPr>
        <p:spPr>
          <a:xfrm>
            <a:off x="7086600" y="3327152"/>
            <a:ext cx="3886199" cy="3492748"/>
          </a:xfrm>
          <a:custGeom>
            <a:avLst/>
            <a:gdLst/>
            <a:ahLst/>
            <a:cxnLst/>
            <a:rect l="l" t="t" r="r" b="b"/>
            <a:pathLst>
              <a:path w="2806109" h="2507960">
                <a:moveTo>
                  <a:pt x="0" y="0"/>
                </a:moveTo>
                <a:lnTo>
                  <a:pt x="2806109" y="0"/>
                </a:lnTo>
                <a:lnTo>
                  <a:pt x="2806109" y="2507960"/>
                </a:lnTo>
                <a:lnTo>
                  <a:pt x="0" y="25079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E" dirty="0"/>
          </a:p>
        </p:txBody>
      </p:sp>
      <p:sp>
        <p:nvSpPr>
          <p:cNvPr id="3" name="Freeform 3"/>
          <p:cNvSpPr/>
          <p:nvPr/>
        </p:nvSpPr>
        <p:spPr>
          <a:xfrm>
            <a:off x="7391400" y="4009421"/>
            <a:ext cx="3350534" cy="2904207"/>
          </a:xfrm>
          <a:custGeom>
            <a:avLst/>
            <a:gdLst/>
            <a:ahLst/>
            <a:cxnLst/>
            <a:rect l="l" t="t" r="r" b="b"/>
            <a:pathLst>
              <a:path w="2967758" h="2481787">
                <a:moveTo>
                  <a:pt x="0" y="0"/>
                </a:moveTo>
                <a:lnTo>
                  <a:pt x="2967757" y="0"/>
                </a:lnTo>
                <a:lnTo>
                  <a:pt x="2967757" y="2481787"/>
                </a:lnTo>
                <a:lnTo>
                  <a:pt x="0" y="24817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E"/>
          </a:p>
        </p:txBody>
      </p:sp>
      <p:sp>
        <p:nvSpPr>
          <p:cNvPr id="4" name="Freeform 4"/>
          <p:cNvSpPr/>
          <p:nvPr/>
        </p:nvSpPr>
        <p:spPr>
          <a:xfrm>
            <a:off x="7315200" y="3347531"/>
            <a:ext cx="3487689" cy="3680204"/>
          </a:xfrm>
          <a:custGeom>
            <a:avLst/>
            <a:gdLst/>
            <a:ahLst/>
            <a:cxnLst/>
            <a:rect l="l" t="t" r="r" b="b"/>
            <a:pathLst>
              <a:path w="3212114" h="2882872">
                <a:moveTo>
                  <a:pt x="0" y="0"/>
                </a:moveTo>
                <a:lnTo>
                  <a:pt x="3212114" y="0"/>
                </a:lnTo>
                <a:lnTo>
                  <a:pt x="3212114" y="2882872"/>
                </a:lnTo>
                <a:lnTo>
                  <a:pt x="0" y="28828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SE"/>
          </a:p>
        </p:txBody>
      </p:sp>
      <p:sp>
        <p:nvSpPr>
          <p:cNvPr id="5" name="TextBox 5"/>
          <p:cNvSpPr txBox="1"/>
          <p:nvPr/>
        </p:nvSpPr>
        <p:spPr>
          <a:xfrm>
            <a:off x="1028700" y="914400"/>
            <a:ext cx="6133651" cy="978684"/>
          </a:xfrm>
          <a:prstGeom prst="rect">
            <a:avLst/>
          </a:prstGeom>
        </p:spPr>
        <p:txBody>
          <a:bodyPr lIns="0" tIns="0" rIns="0" bIns="0" rtlCol="0" anchor="t">
            <a:spAutoFit/>
          </a:bodyPr>
          <a:lstStyle/>
          <a:p>
            <a:pPr algn="just">
              <a:lnSpc>
                <a:spcPts val="8006"/>
              </a:lnSpc>
            </a:pPr>
            <a:r>
              <a:rPr lang="en-US" sz="5719" dirty="0">
                <a:solidFill>
                  <a:srgbClr val="FFFFFF"/>
                </a:solidFill>
                <a:latin typeface="Nunito"/>
              </a:rPr>
              <a:t>The Code</a:t>
            </a:r>
          </a:p>
        </p:txBody>
      </p:sp>
      <p:sp>
        <p:nvSpPr>
          <p:cNvPr id="6" name="TextBox 6"/>
          <p:cNvSpPr txBox="1"/>
          <p:nvPr/>
        </p:nvSpPr>
        <p:spPr>
          <a:xfrm>
            <a:off x="1028700" y="1778747"/>
            <a:ext cx="6133651" cy="978684"/>
          </a:xfrm>
          <a:prstGeom prst="rect">
            <a:avLst/>
          </a:prstGeom>
        </p:spPr>
        <p:txBody>
          <a:bodyPr lIns="0" tIns="0" rIns="0" bIns="0" rtlCol="0" anchor="t">
            <a:spAutoFit/>
          </a:bodyPr>
          <a:lstStyle/>
          <a:p>
            <a:pPr algn="just">
              <a:lnSpc>
                <a:spcPts val="8006"/>
              </a:lnSpc>
            </a:pPr>
            <a:r>
              <a:rPr lang="en-US" sz="5719" dirty="0">
                <a:solidFill>
                  <a:srgbClr val="FFDE32"/>
                </a:solidFill>
                <a:latin typeface="Nunito Bold"/>
              </a:rPr>
              <a:t>Trinity</a:t>
            </a:r>
          </a:p>
        </p:txBody>
      </p:sp>
      <p:pic>
        <p:nvPicPr>
          <p:cNvPr id="8" name="Picture 7" descr="A screenshot of a computer error&#10;&#10;Description automatically generated">
            <a:extLst>
              <a:ext uri="{FF2B5EF4-FFF2-40B4-BE49-F238E27FC236}">
                <a16:creationId xmlns:a16="http://schemas.microsoft.com/office/drawing/2014/main" id="{75BE3D79-3761-2D53-AC87-65BA36CD486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254623" y="1516127"/>
            <a:ext cx="5004677" cy="3492748"/>
          </a:xfrm>
          <a:prstGeom prst="rect">
            <a:avLst/>
          </a:prstGeom>
        </p:spPr>
      </p:pic>
      <p:pic>
        <p:nvPicPr>
          <p:cNvPr id="10" name="Picture 9" descr="A graph with a red line and blue dots&#10;&#10;Description automatically generated">
            <a:extLst>
              <a:ext uri="{FF2B5EF4-FFF2-40B4-BE49-F238E27FC236}">
                <a16:creationId xmlns:a16="http://schemas.microsoft.com/office/drawing/2014/main" id="{925FE3D7-5019-A83D-CAC8-BA9F7DC6573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263483" y="1740862"/>
            <a:ext cx="4534293" cy="3429297"/>
          </a:xfrm>
          <a:prstGeom prst="rect">
            <a:avLst/>
          </a:prstGeom>
        </p:spPr>
      </p:pic>
      <p:sp>
        <p:nvSpPr>
          <p:cNvPr id="11" name="TextBox 10">
            <a:extLst>
              <a:ext uri="{FF2B5EF4-FFF2-40B4-BE49-F238E27FC236}">
                <a16:creationId xmlns:a16="http://schemas.microsoft.com/office/drawing/2014/main" id="{C2E9E1B7-126D-7711-22AE-2F992224ECAC}"/>
              </a:ext>
            </a:extLst>
          </p:cNvPr>
          <p:cNvSpPr txBox="1"/>
          <p:nvPr/>
        </p:nvSpPr>
        <p:spPr>
          <a:xfrm>
            <a:off x="11201399" y="1778747"/>
            <a:ext cx="6629401" cy="4832092"/>
          </a:xfrm>
          <a:prstGeom prst="rect">
            <a:avLst/>
          </a:prstGeom>
          <a:noFill/>
          <a:ln>
            <a:solidFill>
              <a:schemeClr val="bg1"/>
            </a:solidFill>
          </a:ln>
        </p:spPr>
        <p:txBody>
          <a:bodyPr wrap="square" rtlCol="0">
            <a:spAutoFit/>
          </a:bodyPr>
          <a:lstStyle/>
          <a:p>
            <a:pPr algn="ctr"/>
            <a:r>
              <a:rPr lang="sv-SE" sz="2800" dirty="0">
                <a:solidFill>
                  <a:schemeClr val="bg1"/>
                </a:solidFill>
                <a:latin typeface="Nunito" pitchFamily="2" charset="0"/>
              </a:rPr>
              <a:t>Installerad effekt </a:t>
            </a:r>
          </a:p>
          <a:p>
            <a:pPr algn="ctr"/>
            <a:r>
              <a:rPr lang="sv-SE" sz="2800" dirty="0">
                <a:solidFill>
                  <a:schemeClr val="bg1"/>
                </a:solidFill>
                <a:latin typeface="Nunito" pitchFamily="2" charset="0"/>
              </a:rPr>
              <a:t>X </a:t>
            </a:r>
          </a:p>
          <a:p>
            <a:pPr algn="ctr"/>
            <a:r>
              <a:rPr lang="sv-SE" sz="2800" dirty="0">
                <a:solidFill>
                  <a:schemeClr val="bg1"/>
                </a:solidFill>
                <a:latin typeface="Nunito" pitchFamily="2" charset="0"/>
              </a:rPr>
              <a:t>(taklutning och takriktning) </a:t>
            </a:r>
          </a:p>
          <a:p>
            <a:pPr algn="ctr"/>
            <a:r>
              <a:rPr lang="sv-SE" sz="2800" dirty="0">
                <a:solidFill>
                  <a:schemeClr val="bg1"/>
                </a:solidFill>
                <a:latin typeface="Nunito" pitchFamily="2" charset="0"/>
              </a:rPr>
              <a:t>X </a:t>
            </a:r>
          </a:p>
          <a:p>
            <a:pPr algn="ctr"/>
            <a:r>
              <a:rPr lang="sv-SE" sz="2800" dirty="0">
                <a:solidFill>
                  <a:schemeClr val="bg1"/>
                </a:solidFill>
                <a:latin typeface="Nunito" pitchFamily="2" charset="0"/>
              </a:rPr>
              <a:t>solinstrålning </a:t>
            </a:r>
          </a:p>
          <a:p>
            <a:pPr algn="ctr"/>
            <a:r>
              <a:rPr lang="sv-SE" sz="2800" dirty="0">
                <a:solidFill>
                  <a:schemeClr val="bg1"/>
                </a:solidFill>
                <a:latin typeface="Nunito" pitchFamily="2" charset="0"/>
              </a:rPr>
              <a:t>X </a:t>
            </a:r>
          </a:p>
          <a:p>
            <a:pPr algn="ctr"/>
            <a:r>
              <a:rPr lang="sv-SE" sz="2800" dirty="0">
                <a:solidFill>
                  <a:schemeClr val="bg1"/>
                </a:solidFill>
                <a:latin typeface="Nunito" pitchFamily="2" charset="0"/>
              </a:rPr>
              <a:t>systemeffektförluster </a:t>
            </a:r>
          </a:p>
          <a:p>
            <a:pPr algn="ctr"/>
            <a:r>
              <a:rPr lang="sv-SE" sz="2800" dirty="0">
                <a:solidFill>
                  <a:schemeClr val="bg1"/>
                </a:solidFill>
                <a:latin typeface="Nunito" pitchFamily="2" charset="0"/>
              </a:rPr>
              <a:t>X</a:t>
            </a:r>
          </a:p>
          <a:p>
            <a:pPr algn="ctr"/>
            <a:r>
              <a:rPr lang="sv-SE" sz="2800" dirty="0">
                <a:solidFill>
                  <a:schemeClr val="bg1"/>
                </a:solidFill>
                <a:latin typeface="Nunito" pitchFamily="2" charset="0"/>
              </a:rPr>
              <a:t>minskad effekt </a:t>
            </a:r>
          </a:p>
          <a:p>
            <a:pPr algn="ctr"/>
            <a:r>
              <a:rPr lang="sv-SE" sz="2800" dirty="0">
                <a:solidFill>
                  <a:schemeClr val="bg1"/>
                </a:solidFill>
                <a:latin typeface="Nunito" pitchFamily="2" charset="0"/>
              </a:rPr>
              <a:t>= </a:t>
            </a:r>
          </a:p>
          <a:p>
            <a:pPr algn="ctr"/>
            <a:r>
              <a:rPr lang="sv-SE" sz="2800" b="1" dirty="0">
                <a:solidFill>
                  <a:schemeClr val="bg1"/>
                </a:solidFill>
                <a:latin typeface="Nunito" pitchFamily="2" charset="0"/>
              </a:rPr>
              <a:t>Årlig elproduktion</a:t>
            </a:r>
            <a:endParaRPr lang="en-SE" sz="2800" b="1" dirty="0">
              <a:solidFill>
                <a:schemeClr val="bg1"/>
              </a:solidFill>
              <a:latin typeface="Nunito" pitchFamily="2" charset="0"/>
            </a:endParaRPr>
          </a:p>
        </p:txBody>
      </p:sp>
      <p:sp>
        <p:nvSpPr>
          <p:cNvPr id="7" name="TextBox 12">
            <a:extLst>
              <a:ext uri="{FF2B5EF4-FFF2-40B4-BE49-F238E27FC236}">
                <a16:creationId xmlns:a16="http://schemas.microsoft.com/office/drawing/2014/main" id="{625EE6AD-0570-38FD-B533-A4C0354A6B10}"/>
              </a:ext>
            </a:extLst>
          </p:cNvPr>
          <p:cNvSpPr txBox="1"/>
          <p:nvPr/>
        </p:nvSpPr>
        <p:spPr>
          <a:xfrm>
            <a:off x="1130061" y="3471066"/>
            <a:ext cx="3886199" cy="555152"/>
          </a:xfrm>
          <a:prstGeom prst="rect">
            <a:avLst/>
          </a:prstGeom>
        </p:spPr>
        <p:txBody>
          <a:bodyPr wrap="square" lIns="0" tIns="0" rIns="0" bIns="0" rtlCol="0" anchor="t">
            <a:spAutoFit/>
          </a:bodyPr>
          <a:lstStyle/>
          <a:p>
            <a:pPr marL="457200" indent="-457200" algn="just">
              <a:lnSpc>
                <a:spcPts val="4451"/>
              </a:lnSpc>
              <a:buFont typeface="Wingdings" panose="05000000000000000000" pitchFamily="2" charset="2"/>
              <a:buChar char="ü"/>
            </a:pPr>
            <a:r>
              <a:rPr lang="en-US" sz="3179" dirty="0">
                <a:solidFill>
                  <a:srgbClr val="FFDE32"/>
                </a:solidFill>
                <a:latin typeface="Nunito Bold"/>
              </a:rPr>
              <a:t>Machine Learning</a:t>
            </a:r>
          </a:p>
        </p:txBody>
      </p:sp>
      <p:sp>
        <p:nvSpPr>
          <p:cNvPr id="9" name="TextBox 12">
            <a:extLst>
              <a:ext uri="{FF2B5EF4-FFF2-40B4-BE49-F238E27FC236}">
                <a16:creationId xmlns:a16="http://schemas.microsoft.com/office/drawing/2014/main" id="{F71798FD-1D84-D24C-5F19-D4338E3C814A}"/>
              </a:ext>
            </a:extLst>
          </p:cNvPr>
          <p:cNvSpPr txBox="1"/>
          <p:nvPr/>
        </p:nvSpPr>
        <p:spPr>
          <a:xfrm>
            <a:off x="1130059" y="4918455"/>
            <a:ext cx="3410403" cy="555152"/>
          </a:xfrm>
          <a:prstGeom prst="rect">
            <a:avLst/>
          </a:prstGeom>
        </p:spPr>
        <p:txBody>
          <a:bodyPr lIns="0" tIns="0" rIns="0" bIns="0" rtlCol="0" anchor="t">
            <a:spAutoFit/>
          </a:bodyPr>
          <a:lstStyle/>
          <a:p>
            <a:pPr marL="457200" indent="-457200" algn="just">
              <a:lnSpc>
                <a:spcPts val="4451"/>
              </a:lnSpc>
              <a:buFont typeface="Wingdings" panose="05000000000000000000" pitchFamily="2" charset="2"/>
              <a:buChar char="ü"/>
            </a:pPr>
            <a:r>
              <a:rPr lang="en-US" sz="3179" dirty="0">
                <a:solidFill>
                  <a:srgbClr val="FFDE32"/>
                </a:solidFill>
                <a:latin typeface="Nunito Bold"/>
              </a:rPr>
              <a:t>Dash</a:t>
            </a:r>
          </a:p>
        </p:txBody>
      </p:sp>
      <p:sp>
        <p:nvSpPr>
          <p:cNvPr id="12" name="TextBox 12">
            <a:extLst>
              <a:ext uri="{FF2B5EF4-FFF2-40B4-BE49-F238E27FC236}">
                <a16:creationId xmlns:a16="http://schemas.microsoft.com/office/drawing/2014/main" id="{5B62658F-AC15-2229-99FE-BC7B9BC2449B}"/>
              </a:ext>
            </a:extLst>
          </p:cNvPr>
          <p:cNvSpPr txBox="1"/>
          <p:nvPr/>
        </p:nvSpPr>
        <p:spPr>
          <a:xfrm>
            <a:off x="1130060" y="4229100"/>
            <a:ext cx="4127740" cy="555152"/>
          </a:xfrm>
          <a:prstGeom prst="rect">
            <a:avLst/>
          </a:prstGeom>
        </p:spPr>
        <p:txBody>
          <a:bodyPr wrap="square" lIns="0" tIns="0" rIns="0" bIns="0" rtlCol="0" anchor="t">
            <a:spAutoFit/>
          </a:bodyPr>
          <a:lstStyle/>
          <a:p>
            <a:pPr marL="457200" indent="-457200" algn="just">
              <a:lnSpc>
                <a:spcPts val="4451"/>
              </a:lnSpc>
              <a:buFont typeface="Wingdings" panose="05000000000000000000" pitchFamily="2" charset="2"/>
              <a:buChar char="ü"/>
            </a:pPr>
            <a:r>
              <a:rPr lang="en-US" sz="3179" dirty="0">
                <a:solidFill>
                  <a:srgbClr val="FFDE32"/>
                </a:solidFill>
                <a:latin typeface="Nunito Bold"/>
              </a:rPr>
              <a:t>Solar Panel Object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6" presetClass="entr" presetSubtype="32"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circle(out)">
                                      <p:cBhvr>
                                        <p:cTn id="19" dur="20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32"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ox(out)">
                                      <p:cBhvr>
                                        <p:cTn id="24" dur="20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55" presetClass="exit" presetSubtype="0" fill="hold" nodeType="clickEffect">
                                  <p:stCondLst>
                                    <p:cond delay="0"/>
                                  </p:stCondLst>
                                  <p:childTnLst>
                                    <p:anim calcmode="lin" valueType="num">
                                      <p:cBhvr>
                                        <p:cTn id="28" dur="1000"/>
                                        <p:tgtEl>
                                          <p:spTgt spid="8"/>
                                        </p:tgtEl>
                                        <p:attrNameLst>
                                          <p:attrName>ppt_w</p:attrName>
                                        </p:attrNameLst>
                                      </p:cBhvr>
                                      <p:tavLst>
                                        <p:tav tm="0">
                                          <p:val>
                                            <p:strVal val="ppt_w"/>
                                          </p:val>
                                        </p:tav>
                                        <p:tav tm="100000">
                                          <p:val>
                                            <p:strVal val="ppt_w*0.70"/>
                                          </p:val>
                                        </p:tav>
                                      </p:tavLst>
                                    </p:anim>
                                    <p:anim calcmode="lin" valueType="num">
                                      <p:cBhvr>
                                        <p:cTn id="29" dur="1000"/>
                                        <p:tgtEl>
                                          <p:spTgt spid="8"/>
                                        </p:tgtEl>
                                        <p:attrNameLst>
                                          <p:attrName>ppt_h</p:attrName>
                                        </p:attrNameLst>
                                      </p:cBhvr>
                                      <p:tavLst>
                                        <p:tav tm="0">
                                          <p:val>
                                            <p:strVal val="ppt_h"/>
                                          </p:val>
                                        </p:tav>
                                        <p:tav tm="100000">
                                          <p:val>
                                            <p:strVal val="ppt_h"/>
                                          </p:val>
                                        </p:tav>
                                      </p:tavLst>
                                    </p:anim>
                                    <p:animEffect transition="out" filter="fade">
                                      <p:cBhvr>
                                        <p:cTn id="30" dur="1000"/>
                                        <p:tgtEl>
                                          <p:spTgt spid="8"/>
                                        </p:tgtEl>
                                      </p:cBhvr>
                                    </p:animEffect>
                                    <p:set>
                                      <p:cBhvr>
                                        <p:cTn id="31" dur="1" fill="hold">
                                          <p:stCondLst>
                                            <p:cond delay="999"/>
                                          </p:stCondLst>
                                        </p:cTn>
                                        <p:tgtEl>
                                          <p:spTgt spid="8"/>
                                        </p:tgtEl>
                                        <p:attrNameLst>
                                          <p:attrName>style.visibility</p:attrName>
                                        </p:attrNameLst>
                                      </p:cBhvr>
                                      <p:to>
                                        <p:strVal val="hidden"/>
                                      </p:to>
                                    </p:set>
                                  </p:childTnLst>
                                </p:cTn>
                              </p:par>
                              <p:par>
                                <p:cTn id="32" presetID="4" presetClass="entr" presetSubtype="32"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box(out)">
                                      <p:cBhvr>
                                        <p:cTn id="34" dur="20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55" presetClass="exit" presetSubtype="0" fill="hold" nodeType="clickEffect">
                                  <p:stCondLst>
                                    <p:cond delay="0"/>
                                  </p:stCondLst>
                                  <p:childTnLst>
                                    <p:anim calcmode="lin" valueType="num">
                                      <p:cBhvr>
                                        <p:cTn id="38" dur="1000"/>
                                        <p:tgtEl>
                                          <p:spTgt spid="10"/>
                                        </p:tgtEl>
                                        <p:attrNameLst>
                                          <p:attrName>ppt_w</p:attrName>
                                        </p:attrNameLst>
                                      </p:cBhvr>
                                      <p:tavLst>
                                        <p:tav tm="0">
                                          <p:val>
                                            <p:strVal val="ppt_w"/>
                                          </p:val>
                                        </p:tav>
                                        <p:tav tm="100000">
                                          <p:val>
                                            <p:strVal val="ppt_w*0.70"/>
                                          </p:val>
                                        </p:tav>
                                      </p:tavLst>
                                    </p:anim>
                                    <p:anim calcmode="lin" valueType="num">
                                      <p:cBhvr>
                                        <p:cTn id="39" dur="1000"/>
                                        <p:tgtEl>
                                          <p:spTgt spid="10"/>
                                        </p:tgtEl>
                                        <p:attrNameLst>
                                          <p:attrName>ppt_h</p:attrName>
                                        </p:attrNameLst>
                                      </p:cBhvr>
                                      <p:tavLst>
                                        <p:tav tm="0">
                                          <p:val>
                                            <p:strVal val="ppt_h"/>
                                          </p:val>
                                        </p:tav>
                                        <p:tav tm="100000">
                                          <p:val>
                                            <p:strVal val="ppt_h"/>
                                          </p:val>
                                        </p:tav>
                                      </p:tavLst>
                                    </p:anim>
                                    <p:animEffect transition="out" filter="fade">
                                      <p:cBhvr>
                                        <p:cTn id="40" dur="1000"/>
                                        <p:tgtEl>
                                          <p:spTgt spid="10"/>
                                        </p:tgtEl>
                                      </p:cBhvr>
                                    </p:animEffect>
                                    <p:set>
                                      <p:cBhvr>
                                        <p:cTn id="41" dur="1" fill="hold">
                                          <p:stCondLst>
                                            <p:cond delay="999"/>
                                          </p:stCondLst>
                                        </p:cTn>
                                        <p:tgtEl>
                                          <p:spTgt spid="10"/>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42" presetClass="path" presetSubtype="0" accel="50000" decel="50000" fill="hold" grpId="1" nodeType="clickEffect">
                                  <p:stCondLst>
                                    <p:cond delay="0"/>
                                  </p:stCondLst>
                                  <p:childTnLst>
                                    <p:animMotion origin="layout" path="M -0.00339 -0.00633 L -0.29297 0.24799 " pathEditMode="relative" rAng="0" ptsTypes="AA">
                                      <p:cBhvr>
                                        <p:cTn id="45" dur="2000" fill="hold"/>
                                        <p:tgtEl>
                                          <p:spTgt spid="2"/>
                                        </p:tgtEl>
                                        <p:attrNameLst>
                                          <p:attrName>ppt_x</p:attrName>
                                          <p:attrName>ppt_y</p:attrName>
                                        </p:attrNameLst>
                                      </p:cBhvr>
                                      <p:rCtr x="-14479" y="12716"/>
                                    </p:animMotion>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par>
                                <p:cTn id="51" presetID="6" presetClass="entr" presetSubtype="32" fill="hold" grpId="0" nodeType="with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circle(out)">
                                      <p:cBhvr>
                                        <p:cTn id="53" dur="2000"/>
                                        <p:tgtEl>
                                          <p:spTgt spid="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11"/>
                                        </p:tgtEl>
                                      </p:cBhvr>
                                    </p:animEffect>
                                    <p:set>
                                      <p:cBhvr>
                                        <p:cTn id="63" dur="1" fill="hold">
                                          <p:stCondLst>
                                            <p:cond delay="499"/>
                                          </p:stCondLst>
                                        </p:cTn>
                                        <p:tgtEl>
                                          <p:spTgt spid="11"/>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49" presetClass="path" presetSubtype="0" accel="50000" decel="50000" fill="hold" grpId="1" nodeType="clickEffect">
                                  <p:stCondLst>
                                    <p:cond delay="0"/>
                                  </p:stCondLst>
                                  <p:childTnLst>
                                    <p:animMotion origin="layout" path="M -2.5E-6 -9.87654E-7 L 0.25452 0.24383 " pathEditMode="relative" rAng="0" ptsTypes="AA">
                                      <p:cBhvr>
                                        <p:cTn id="67" dur="2000" fill="hold"/>
                                        <p:tgtEl>
                                          <p:spTgt spid="4"/>
                                        </p:tgtEl>
                                        <p:attrNameLst>
                                          <p:attrName>ppt_x</p:attrName>
                                          <p:attrName>ppt_y</p:attrName>
                                        </p:attrNameLst>
                                      </p:cBhvr>
                                      <p:rCtr x="12726" y="12191"/>
                                    </p:animMotion>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9"/>
                                        </p:tgtEl>
                                        <p:attrNameLst>
                                          <p:attrName>style.visibility</p:attrName>
                                        </p:attrNameLst>
                                      </p:cBhvr>
                                      <p:to>
                                        <p:strVal val="visible"/>
                                      </p:to>
                                    </p:set>
                                    <p:animEffect transition="in" filter="fade">
                                      <p:cBhvr>
                                        <p:cTn id="72" dur="500"/>
                                        <p:tgtEl>
                                          <p:spTgt spid="9"/>
                                        </p:tgtEl>
                                      </p:cBhvr>
                                    </p:animEffect>
                                  </p:childTnLst>
                                </p:cTn>
                              </p:par>
                              <p:par>
                                <p:cTn id="73" presetID="6" presetClass="entr" presetSubtype="32" fill="hold" grpId="0" nodeType="with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circle(out)">
                                      <p:cBhvr>
                                        <p:cTn id="75" dur="2000"/>
                                        <p:tgtEl>
                                          <p:spTgt spid="3"/>
                                        </p:tgtEl>
                                      </p:cBhvr>
                                    </p:animEffect>
                                  </p:childTnLst>
                                </p:cTn>
                              </p:par>
                            </p:childTnLst>
                          </p:cTn>
                        </p:par>
                      </p:childTnLst>
                    </p:cTn>
                  </p:par>
                  <p:par>
                    <p:cTn id="76" fill="hold">
                      <p:stCondLst>
                        <p:cond delay="indefinite"/>
                      </p:stCondLst>
                      <p:childTnLst>
                        <p:par>
                          <p:cTn id="77" fill="hold">
                            <p:stCondLst>
                              <p:cond delay="0"/>
                            </p:stCondLst>
                            <p:childTnLst>
                              <p:par>
                                <p:cTn id="78" presetID="56" presetClass="path" presetSubtype="0" accel="50000" decel="50000" fill="hold" grpId="1" nodeType="clickEffect">
                                  <p:stCondLst>
                                    <p:cond delay="0"/>
                                  </p:stCondLst>
                                  <p:childTnLst>
                                    <p:animMotion origin="layout" path="M 3.47222E-6 -4.19753E-6 L -0.00539 -0.28024 " pathEditMode="relative" rAng="0" ptsTypes="AA">
                                      <p:cBhvr>
                                        <p:cTn id="79" dur="2000" fill="hold"/>
                                        <p:tgtEl>
                                          <p:spTgt spid="3"/>
                                        </p:tgtEl>
                                        <p:attrNameLst>
                                          <p:attrName>ppt_x</p:attrName>
                                          <p:attrName>ppt_y</p:attrName>
                                        </p:attrNameLst>
                                      </p:cBhvr>
                                      <p:rCtr x="-269" y="-140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5" grpId="0"/>
      <p:bldP spid="6" grpId="0"/>
      <p:bldP spid="11" grpId="0" animBg="1"/>
      <p:bldP spid="11" grpId="1" animBg="1"/>
      <p:bldP spid="7" grpId="0"/>
      <p:bldP spid="9" grpId="0"/>
      <p:bldP spid="1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338</TotalTime>
  <Words>1612</Words>
  <Application>Microsoft Office PowerPoint</Application>
  <PresentationFormat>Custom</PresentationFormat>
  <Paragraphs>232</Paragraphs>
  <Slides>16</Slides>
  <Notes>15</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Nunito Sans Heavy</vt:lpstr>
      <vt:lpstr>Nunito</vt:lpstr>
      <vt:lpstr>Nunito Bold Bold</vt:lpstr>
      <vt:lpstr>Nunito Bold</vt:lpstr>
      <vt:lpstr>Calibri</vt:lpstr>
      <vt:lpstr>Arial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Graduation Project</dc:title>
  <cp:lastModifiedBy>Daniela Barrera Pacheco</cp:lastModifiedBy>
  <cp:revision>21</cp:revision>
  <dcterms:created xsi:type="dcterms:W3CDTF">2006-08-16T00:00:00Z</dcterms:created>
  <dcterms:modified xsi:type="dcterms:W3CDTF">2023-10-31T21:00:18Z</dcterms:modified>
  <dc:identifier>DAFyLJ4gYQ8</dc:identifier>
</cp:coreProperties>
</file>